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6" r:id="rId2"/>
    <p:sldId id="282" r:id="rId3"/>
    <p:sldId id="283" r:id="rId4"/>
    <p:sldId id="259" r:id="rId5"/>
    <p:sldId id="263" r:id="rId6"/>
    <p:sldId id="330" r:id="rId7"/>
    <p:sldId id="329" r:id="rId8"/>
    <p:sldId id="258" r:id="rId9"/>
    <p:sldId id="331" r:id="rId10"/>
    <p:sldId id="336" r:id="rId11"/>
    <p:sldId id="337" r:id="rId12"/>
    <p:sldId id="338"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EEE"/>
    <a:srgbClr val="C00D0D"/>
    <a:srgbClr val="E30613"/>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4" d="100"/>
          <a:sy n="114" d="100"/>
        </p:scale>
        <p:origin x="48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C66DD-211A-4F72-A8D9-541699CE4883}" type="datetimeFigureOut">
              <a:rPr lang="nl-NL" smtClean="0"/>
              <a:t>8-5-2023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7E0BC-0BC1-4B23-87C0-410A726A3015}" type="slidenum">
              <a:rPr lang="nl-NL" smtClean="0"/>
              <a:t>‹nr.›</a:t>
            </a:fld>
            <a:endParaRPr lang="nl-NL"/>
          </a:p>
        </p:txBody>
      </p:sp>
    </p:spTree>
    <p:extLst>
      <p:ext uri="{BB962C8B-B14F-4D97-AF65-F5344CB8AC3E}">
        <p14:creationId xmlns:p14="http://schemas.microsoft.com/office/powerpoint/2010/main" val="4015243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84A7D-D06A-164B-5068-3C6713B6C9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4289486-8C9D-6023-FF9E-DA6121D8D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8B2CB3A-C224-DF44-A589-3D14672717F6}"/>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D0838E00-FF1D-2699-CE0A-2DE03BEF24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2D0613-BAA8-0452-D414-E506D012593D}"/>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76999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CF937B-B26F-0090-B4FC-0A71D21FCF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2BDDA5F-7591-CC24-2B40-0A8D95A9E93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678233-5799-F531-C26F-94BD72A2102F}"/>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A8763FE4-A60A-BC11-5CF3-8ABAAD7155D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C22BE45-A4CB-90BD-A1A1-40A54C45923E}"/>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361173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A44FEEF-216A-EB60-3FAF-368580DC719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063E5BB-8196-7CE8-D8E6-30DD3BCDED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5998CD-7267-1CBB-FECF-C7C3FB35FB84}"/>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DE842EE5-B43E-4774-AD2D-C5D797A1D7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CE9169E-E47D-4519-F804-0F7568A7B508}"/>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4217326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7FAC8-499A-ECE9-12D2-EAEE020659A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54DBBF0-26CF-D2AC-6813-1704C5C36DA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758142B-068A-84B6-A949-9D4F0A267FB2}"/>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C1E34989-7BC0-CB8C-7BC5-A3C73184D9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91AB60-99C2-C2AE-ECE8-A5B97EFF9B65}"/>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2664609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7504A-F0E9-B30F-D3F0-3D7BB0C2C8F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C3D4946-A52E-1726-E3B9-F028153A9A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A1B717-AC50-CE2F-AD83-366FBF367F9B}"/>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EA5BF143-D7D9-E2F8-59AA-28658F2171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F7CEBD1-7BD6-65BE-9757-0D2E055CB2B8}"/>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1539070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035D5F-A9F3-ECE7-B610-82B9DE38189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E4D52B-D5F2-CFBE-8BEE-F5E75478FCE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86DE502-9A37-F314-28DA-5A049E2DD96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B69C4F4-8019-F895-968B-2019F9397D6D}"/>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6" name="Tijdelijke aanduiding voor voettekst 5">
            <a:extLst>
              <a:ext uri="{FF2B5EF4-FFF2-40B4-BE49-F238E27FC236}">
                <a16:creationId xmlns:a16="http://schemas.microsoft.com/office/drawing/2014/main" id="{BB00E82E-2CB0-7054-3FCD-64AAB2CEEEE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5189BD1-3611-0782-CA83-DD797A1242D2}"/>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273990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781C9-D2EC-A333-3A87-393536FF11A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EDA8F3A-74CA-7F67-E2E8-2F1D753112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A2BC71D-E418-2AF5-6E1E-AD1B7D68DC2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153BFE6-5892-A353-9360-E64C00485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4028A09-653E-6B99-1392-79DB3435BE6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CE35AC-3E9A-2D25-0D6B-9E79CA830046}"/>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8" name="Tijdelijke aanduiding voor voettekst 7">
            <a:extLst>
              <a:ext uri="{FF2B5EF4-FFF2-40B4-BE49-F238E27FC236}">
                <a16:creationId xmlns:a16="http://schemas.microsoft.com/office/drawing/2014/main" id="{9D1D4565-38CF-F705-3568-C2E5DF97DC1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967737C-F952-E305-6FDA-9164439B82DA}"/>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1393184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B5E3E9-9D9F-4C13-88BF-47B40A271C0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E339FEA-B9D7-6F3C-132F-874628E10387}"/>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4" name="Tijdelijke aanduiding voor voettekst 3">
            <a:extLst>
              <a:ext uri="{FF2B5EF4-FFF2-40B4-BE49-F238E27FC236}">
                <a16:creationId xmlns:a16="http://schemas.microsoft.com/office/drawing/2014/main" id="{0D82D33A-18C9-45E8-B03E-F7D8A3E56346}"/>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C495877-DF43-D208-CC50-EC9EAC58A691}"/>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223126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8B7AADF-5582-F2DE-4FEB-B2B7D0CAAB1D}"/>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3" name="Tijdelijke aanduiding voor voettekst 2">
            <a:extLst>
              <a:ext uri="{FF2B5EF4-FFF2-40B4-BE49-F238E27FC236}">
                <a16:creationId xmlns:a16="http://schemas.microsoft.com/office/drawing/2014/main" id="{F29CD5F8-BCB5-2AC7-1290-28536B98AC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3F07883-212C-A893-74DC-7E98B77D90CE}"/>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192664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BC4CEB-9C88-42A9-365B-DA4ADE5E7B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D5BECB6-F76C-5E87-E74E-2D0AB8D5C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08C3EBE-37A7-7858-5617-D912C92BC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297F81-00B5-A1E9-B6E7-83F19BD14C65}"/>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6" name="Tijdelijke aanduiding voor voettekst 5">
            <a:extLst>
              <a:ext uri="{FF2B5EF4-FFF2-40B4-BE49-F238E27FC236}">
                <a16:creationId xmlns:a16="http://schemas.microsoft.com/office/drawing/2014/main" id="{B8CB5722-F383-71B4-653D-FF5CA2C07E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B403EA1-9716-0973-8F34-C1AA0A01DA5F}"/>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257521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6BE68-4F39-E453-65F6-B80E77811CB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68100A-DAD5-7290-4A33-5C94B5BE38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6AEA42FF-085E-E5DB-C5D8-ADFACF029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AAAA4B1-2F9C-A714-CAF0-50B3D7E338DB}"/>
              </a:ext>
            </a:extLst>
          </p:cNvPr>
          <p:cNvSpPr>
            <a:spLocks noGrp="1"/>
          </p:cNvSpPr>
          <p:nvPr>
            <p:ph type="dt" sz="half" idx="10"/>
          </p:nvPr>
        </p:nvSpPr>
        <p:spPr/>
        <p:txBody>
          <a:bodyPr/>
          <a:lstStyle/>
          <a:p>
            <a:fld id="{FDC3F4EC-A3BC-4195-A586-3EC88DB1391E}" type="datetimeFigureOut">
              <a:rPr lang="nl-NL" smtClean="0"/>
              <a:t>8-5-2023</a:t>
            </a:fld>
            <a:endParaRPr lang="nl-NL"/>
          </a:p>
        </p:txBody>
      </p:sp>
      <p:sp>
        <p:nvSpPr>
          <p:cNvPr id="6" name="Tijdelijke aanduiding voor voettekst 5">
            <a:extLst>
              <a:ext uri="{FF2B5EF4-FFF2-40B4-BE49-F238E27FC236}">
                <a16:creationId xmlns:a16="http://schemas.microsoft.com/office/drawing/2014/main" id="{0436F631-2ABB-3861-E663-53A2BF47BEA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76F10C0-2776-1C5E-866C-5A16FBC37A73}"/>
              </a:ext>
            </a:extLst>
          </p:cNvPr>
          <p:cNvSpPr>
            <a:spLocks noGrp="1"/>
          </p:cNvSpPr>
          <p:nvPr>
            <p:ph type="sldNum" sz="quarter" idx="12"/>
          </p:nvPr>
        </p:nvSpPr>
        <p:spPr/>
        <p:txBody>
          <a:bodyPr/>
          <a:lstStyle/>
          <a:p>
            <a:fld id="{BF9FA628-3442-4DE9-B2C1-D5934BF6210D}" type="slidenum">
              <a:rPr lang="nl-NL" smtClean="0"/>
              <a:t>‹nr.›</a:t>
            </a:fld>
            <a:endParaRPr lang="nl-NL"/>
          </a:p>
        </p:txBody>
      </p:sp>
    </p:spTree>
    <p:extLst>
      <p:ext uri="{BB962C8B-B14F-4D97-AF65-F5344CB8AC3E}">
        <p14:creationId xmlns:p14="http://schemas.microsoft.com/office/powerpoint/2010/main" val="367682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4D4D4"/>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58C42-3F8D-D903-7A77-C923209D1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AA81A25-A581-A679-7A92-91E62AEA8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7033F1-0B7D-0E63-033F-13C442CA8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3F4EC-A3BC-4195-A586-3EC88DB1391E}" type="datetimeFigureOut">
              <a:rPr lang="nl-NL" smtClean="0"/>
              <a:t>8-5-2023</a:t>
            </a:fld>
            <a:endParaRPr lang="nl-NL"/>
          </a:p>
        </p:txBody>
      </p:sp>
      <p:sp>
        <p:nvSpPr>
          <p:cNvPr id="5" name="Tijdelijke aanduiding voor voettekst 4">
            <a:extLst>
              <a:ext uri="{FF2B5EF4-FFF2-40B4-BE49-F238E27FC236}">
                <a16:creationId xmlns:a16="http://schemas.microsoft.com/office/drawing/2014/main" id="{8FA57057-426A-60A7-70CF-B1776687F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617426A-8D61-5C65-5EC5-85693011F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A628-3442-4DE9-B2C1-D5934BF6210D}" type="slidenum">
              <a:rPr lang="nl-NL" smtClean="0"/>
              <a:t>‹nr.›</a:t>
            </a:fld>
            <a:endParaRPr lang="nl-NL"/>
          </a:p>
        </p:txBody>
      </p:sp>
    </p:spTree>
    <p:extLst>
      <p:ext uri="{BB962C8B-B14F-4D97-AF65-F5344CB8AC3E}">
        <p14:creationId xmlns:p14="http://schemas.microsoft.com/office/powerpoint/2010/main" val="1492345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png"/><Relationship Id="rId18" Type="http://schemas.microsoft.com/office/2007/relationships/hdphoto" Target="../media/hdphoto6.wdp"/><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3.wdp"/><Relationship Id="rId17" Type="http://schemas.openxmlformats.org/officeDocument/2006/relationships/image" Target="../media/image13.png"/><Relationship Id="rId2" Type="http://schemas.openxmlformats.org/officeDocument/2006/relationships/image" Target="../media/image3.png"/><Relationship Id="rId16" Type="http://schemas.microsoft.com/office/2007/relationships/hdphoto" Target="../media/hdphoto5.wdp"/><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2.png"/><Relationship Id="rId10" Type="http://schemas.microsoft.com/office/2007/relationships/hdphoto" Target="../media/hdphoto2.wdp"/><Relationship Id="rId19" Type="http://schemas.openxmlformats.org/officeDocument/2006/relationships/image" Target="../media/image14.jpe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hyperlink" Target="https://app.powerbi.com/groups/me/reports/4cbdc08c-7404-4b25-a25b-4411fe326f6e/ReportSec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fmp.myscania.cs.scania.com/#/driver-evaluation/results?resolution=month&amp;period=2023-05-01&amp;parameter=Overall&amp;offset=0&amp;reverse=false"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D8A0B4A-EDE8-EEDD-D972-59B31FD41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hthoek 3">
            <a:extLst>
              <a:ext uri="{FF2B5EF4-FFF2-40B4-BE49-F238E27FC236}">
                <a16:creationId xmlns:a16="http://schemas.microsoft.com/office/drawing/2014/main" id="{C428E8E7-BFDD-9E94-D372-03F854358A08}"/>
              </a:ext>
            </a:extLst>
          </p:cNvPr>
          <p:cNvSpPr/>
          <p:nvPr/>
        </p:nvSpPr>
        <p:spPr>
          <a:xfrm>
            <a:off x="-1" y="0"/>
            <a:ext cx="12406489" cy="110880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2153C8CA-D85F-BBE1-429E-E468C18DC3D8}"/>
              </a:ext>
            </a:extLst>
          </p:cNvPr>
          <p:cNvSpPr/>
          <p:nvPr/>
        </p:nvSpPr>
        <p:spPr>
          <a:xfrm>
            <a:off x="8232001" y="1108800"/>
            <a:ext cx="4061599" cy="555616"/>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6412F28F-8716-F43F-2B4F-8BC8B07BD70E}"/>
              </a:ext>
            </a:extLst>
          </p:cNvPr>
          <p:cNvSpPr txBox="1">
            <a:spLocks/>
          </p:cNvSpPr>
          <p:nvPr/>
        </p:nvSpPr>
        <p:spPr>
          <a:xfrm>
            <a:off x="838200" y="365125"/>
            <a:ext cx="10515600" cy="132556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nl-NL" sz="4400">
                <a:latin typeface="Fira Sans Black" panose="020B0A03050000020004" pitchFamily="34" charset="0"/>
              </a:rPr>
            </a:br>
            <a:endParaRPr lang="nl-NL" dirty="0"/>
          </a:p>
        </p:txBody>
      </p:sp>
      <p:sp>
        <p:nvSpPr>
          <p:cNvPr id="7" name="Rechthoek 6">
            <a:extLst>
              <a:ext uri="{FF2B5EF4-FFF2-40B4-BE49-F238E27FC236}">
                <a16:creationId xmlns:a16="http://schemas.microsoft.com/office/drawing/2014/main" id="{EF489475-34A5-1AE6-31B2-4614BA3E1A65}"/>
              </a:ext>
            </a:extLst>
          </p:cNvPr>
          <p:cNvSpPr/>
          <p:nvPr/>
        </p:nvSpPr>
        <p:spPr>
          <a:xfrm>
            <a:off x="360363" y="323567"/>
            <a:ext cx="10352377"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Duurzaamheid in de praktijk gebracht</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13" name="Groep 12">
            <a:extLst>
              <a:ext uri="{FF2B5EF4-FFF2-40B4-BE49-F238E27FC236}">
                <a16:creationId xmlns:a16="http://schemas.microsoft.com/office/drawing/2014/main" id="{C86D6D15-98BA-0209-ADC6-ABFC743E9F46}"/>
              </a:ext>
            </a:extLst>
          </p:cNvPr>
          <p:cNvGrpSpPr/>
          <p:nvPr/>
        </p:nvGrpSpPr>
        <p:grpSpPr>
          <a:xfrm>
            <a:off x="-1" y="6269423"/>
            <a:ext cx="12192000" cy="612000"/>
            <a:chOff x="-1" y="6269423"/>
            <a:chExt cx="12192000" cy="612000"/>
          </a:xfrm>
        </p:grpSpPr>
        <p:sp>
          <p:nvSpPr>
            <p:cNvPr id="9" name="Rechthoek 8">
              <a:extLst>
                <a:ext uri="{FF2B5EF4-FFF2-40B4-BE49-F238E27FC236}">
                  <a16:creationId xmlns:a16="http://schemas.microsoft.com/office/drawing/2014/main" id="{FCE5C267-9F43-06B2-420B-833C72BB554B}"/>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F966FA27-343F-D6B4-9C76-7E5039CDF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spTree>
    <p:extLst>
      <p:ext uri="{BB962C8B-B14F-4D97-AF65-F5344CB8AC3E}">
        <p14:creationId xmlns:p14="http://schemas.microsoft.com/office/powerpoint/2010/main" val="238317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oop Lokaal - in een globale wereld | Het laatste nieuws uit Winterswijk">
            <a:extLst>
              <a:ext uri="{FF2B5EF4-FFF2-40B4-BE49-F238E27FC236}">
                <a16:creationId xmlns:a16="http://schemas.microsoft.com/office/drawing/2014/main" id="{22E2359E-CA4C-3412-F297-800665AF4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944"/>
          <a:stretch/>
        </p:blipFill>
        <p:spPr bwMode="auto">
          <a:xfrm>
            <a:off x="-776811" y="1058082"/>
            <a:ext cx="7682667" cy="5254391"/>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CFFCC17F-A342-8052-9FD9-D482E1DF67A8}"/>
              </a:ext>
            </a:extLst>
          </p:cNvPr>
          <p:cNvSpPr/>
          <p:nvPr/>
        </p:nvSpPr>
        <p:spPr>
          <a:xfrm>
            <a:off x="6896411" y="1487492"/>
            <a:ext cx="530578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AEE1AA7-6AD3-DF0F-C0D5-74571323AB84}"/>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0896213"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Lokaal zaken doen voor een leefbaar Oost-Nederland</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6" name="Tekstvak 15">
            <a:extLst>
              <a:ext uri="{FF2B5EF4-FFF2-40B4-BE49-F238E27FC236}">
                <a16:creationId xmlns:a16="http://schemas.microsoft.com/office/drawing/2014/main" id="{D270C5CD-4D7F-8C52-12B9-7DB7B586E4F1}"/>
              </a:ext>
            </a:extLst>
          </p:cNvPr>
          <p:cNvSpPr txBox="1"/>
          <p:nvPr/>
        </p:nvSpPr>
        <p:spPr>
          <a:xfrm>
            <a:off x="7132320" y="2462393"/>
            <a:ext cx="4828032" cy="2862322"/>
          </a:xfrm>
          <a:prstGeom prst="rect">
            <a:avLst/>
          </a:prstGeom>
          <a:noFill/>
        </p:spPr>
        <p:txBody>
          <a:bodyPr wrap="square">
            <a:spAutoFit/>
          </a:bodyPr>
          <a:lstStyle/>
          <a:p>
            <a:r>
              <a:rPr lang="nl-NL" sz="2000" b="1" kern="0" dirty="0">
                <a:solidFill>
                  <a:schemeClr val="bg1"/>
                </a:solidFill>
                <a:latin typeface="Fira Sans" panose="020B0503050000020004" pitchFamily="34" charset="0"/>
              </a:rPr>
              <a:t>We kopen zoveel mogelijk lokaal in, bij ondernemers die zelf klant zijn bij ons.</a:t>
            </a:r>
          </a:p>
          <a:p>
            <a:endParaRPr lang="nl-NL" sz="2000" b="1" kern="0" dirty="0">
              <a:solidFill>
                <a:schemeClr val="bg1"/>
              </a:solidFill>
              <a:latin typeface="Fira Sans" panose="020B0503050000020004" pitchFamily="34" charset="0"/>
            </a:endParaRPr>
          </a:p>
          <a:p>
            <a:r>
              <a:rPr lang="nl-NL" sz="2000" b="1" kern="0" dirty="0">
                <a:solidFill>
                  <a:schemeClr val="bg1"/>
                </a:solidFill>
                <a:latin typeface="Fira Sans" panose="020B0503050000020004" pitchFamily="34" charset="0"/>
              </a:rPr>
              <a:t>We geloven dat je krijgt wat je geeft.</a:t>
            </a:r>
          </a:p>
          <a:p>
            <a:endParaRPr lang="nl-NL" sz="2000" b="1" kern="0" dirty="0">
              <a:solidFill>
                <a:schemeClr val="bg1"/>
              </a:solidFill>
              <a:latin typeface="Fira Sans" panose="020B0503050000020004" pitchFamily="34" charset="0"/>
            </a:endParaRPr>
          </a:p>
          <a:p>
            <a:r>
              <a:rPr lang="nl-NL" sz="2000" b="1" kern="0" dirty="0">
                <a:solidFill>
                  <a:schemeClr val="bg1"/>
                </a:solidFill>
                <a:latin typeface="Fira Sans" panose="020B0503050000020004" pitchFamily="34" charset="0"/>
              </a:rPr>
              <a:t>Plus: lokaal inkopen zorgt voor minder kilometers (en dus CO2-uitstoot) en draagt bij aan een aantrekkelijke, bedrijvige regio en binnensteden.</a:t>
            </a:r>
          </a:p>
        </p:txBody>
      </p:sp>
    </p:spTree>
    <p:extLst>
      <p:ext uri="{BB962C8B-B14F-4D97-AF65-F5344CB8AC3E}">
        <p14:creationId xmlns:p14="http://schemas.microsoft.com/office/powerpoint/2010/main" val="1660753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amilies Around the World | K International">
            <a:extLst>
              <a:ext uri="{FF2B5EF4-FFF2-40B4-BE49-F238E27FC236}">
                <a16:creationId xmlns:a16="http://schemas.microsoft.com/office/drawing/2014/main" id="{FE1529CC-46CD-FD54-8B63-D81D29D01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896" y="-1144774"/>
            <a:ext cx="14799095" cy="7862565"/>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2AEE1AA7-6AD3-DF0F-C0D5-74571323AB84}"/>
              </a:ext>
            </a:extLst>
          </p:cNvPr>
          <p:cNvSpPr/>
          <p:nvPr/>
        </p:nvSpPr>
        <p:spPr>
          <a:xfrm>
            <a:off x="-12843" y="-23423"/>
            <a:ext cx="12296436"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6896411" y="1085377"/>
            <a:ext cx="5387182"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0896213"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Lokale gezinnen een stabiel inkomen bieden</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sp>
        <p:nvSpPr>
          <p:cNvPr id="2" name="Rechthoek 1">
            <a:extLst>
              <a:ext uri="{FF2B5EF4-FFF2-40B4-BE49-F238E27FC236}">
                <a16:creationId xmlns:a16="http://schemas.microsoft.com/office/drawing/2014/main" id="{D866BECF-8763-E365-2584-54619CCAB7A6}"/>
              </a:ext>
            </a:extLst>
          </p:cNvPr>
          <p:cNvSpPr/>
          <p:nvPr/>
        </p:nvSpPr>
        <p:spPr>
          <a:xfrm>
            <a:off x="6896411" y="1487492"/>
            <a:ext cx="530578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4" name="Tekstvak 13">
            <a:extLst>
              <a:ext uri="{FF2B5EF4-FFF2-40B4-BE49-F238E27FC236}">
                <a16:creationId xmlns:a16="http://schemas.microsoft.com/office/drawing/2014/main" id="{657BEA31-3376-49B0-06CA-4929B6C830DE}"/>
              </a:ext>
            </a:extLst>
          </p:cNvPr>
          <p:cNvSpPr txBox="1"/>
          <p:nvPr/>
        </p:nvSpPr>
        <p:spPr>
          <a:xfrm>
            <a:off x="7156704" y="2596513"/>
            <a:ext cx="4840224" cy="2862322"/>
          </a:xfrm>
          <a:prstGeom prst="rect">
            <a:avLst/>
          </a:prstGeom>
          <a:noFill/>
        </p:spPr>
        <p:txBody>
          <a:bodyPr wrap="square">
            <a:spAutoFit/>
          </a:bodyPr>
          <a:lstStyle/>
          <a:p>
            <a:r>
              <a:rPr lang="nl-NL" sz="2000" b="1" kern="0" dirty="0">
                <a:solidFill>
                  <a:schemeClr val="bg1"/>
                </a:solidFill>
                <a:latin typeface="Fira Sans" panose="020B0503050000020004" pitchFamily="34" charset="0"/>
              </a:rPr>
              <a:t>Onze 200+ medewerkers en hun gezinnen komen uit de directe omgeving van onze 6 vestigingen in Oost-Nederland. </a:t>
            </a:r>
          </a:p>
          <a:p>
            <a:endParaRPr lang="nl-NL" sz="2000" b="1" kern="0" dirty="0">
              <a:solidFill>
                <a:schemeClr val="bg1"/>
              </a:solidFill>
              <a:latin typeface="Fira Sans" panose="020B0503050000020004" pitchFamily="34" charset="0"/>
            </a:endParaRPr>
          </a:p>
          <a:p>
            <a:r>
              <a:rPr lang="nl-NL" sz="2000" b="1" kern="0" dirty="0">
                <a:solidFill>
                  <a:schemeClr val="bg1"/>
                </a:solidFill>
                <a:latin typeface="Fira Sans" panose="020B0503050000020004" pitchFamily="34" charset="0"/>
              </a:rPr>
              <a:t>Zo zijn we redelijk op tijd thuis voor ons privéleven en hoeven we niet zoveel woonwerkkilometers af te leggen, wat weer goed is voor het milieu.</a:t>
            </a:r>
          </a:p>
        </p:txBody>
      </p:sp>
    </p:spTree>
    <p:extLst>
      <p:ext uri="{BB962C8B-B14F-4D97-AF65-F5344CB8AC3E}">
        <p14:creationId xmlns:p14="http://schemas.microsoft.com/office/powerpoint/2010/main" val="244655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448B9021-F625-32FE-CB1C-FA2AF126AE65}"/>
              </a:ext>
            </a:extLst>
          </p:cNvPr>
          <p:cNvSpPr/>
          <p:nvPr/>
        </p:nvSpPr>
        <p:spPr>
          <a:xfrm>
            <a:off x="6896411" y="1487492"/>
            <a:ext cx="530578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AEE1AA7-6AD3-DF0F-C0D5-74571323AB84}"/>
              </a:ext>
            </a:extLst>
          </p:cNvPr>
          <p:cNvSpPr/>
          <p:nvPr/>
        </p:nvSpPr>
        <p:spPr>
          <a:xfrm>
            <a:off x="-12844" y="-23423"/>
            <a:ext cx="12306443"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0896213"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Lokale jongeren een uitdagende leerbaan/stage bieden</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6" name="Tekstvak 15">
            <a:extLst>
              <a:ext uri="{FF2B5EF4-FFF2-40B4-BE49-F238E27FC236}">
                <a16:creationId xmlns:a16="http://schemas.microsoft.com/office/drawing/2014/main" id="{D270C5CD-4D7F-8C52-12B9-7DB7B586E4F1}"/>
              </a:ext>
            </a:extLst>
          </p:cNvPr>
          <p:cNvSpPr txBox="1"/>
          <p:nvPr/>
        </p:nvSpPr>
        <p:spPr>
          <a:xfrm>
            <a:off x="7193279" y="2149402"/>
            <a:ext cx="4702519" cy="3170099"/>
          </a:xfrm>
          <a:prstGeom prst="rect">
            <a:avLst/>
          </a:prstGeom>
          <a:noFill/>
        </p:spPr>
        <p:txBody>
          <a:bodyPr wrap="square">
            <a:spAutoFit/>
          </a:bodyPr>
          <a:lstStyle/>
          <a:p>
            <a:r>
              <a:rPr lang="nl-NL" sz="2000" b="1" kern="0" dirty="0">
                <a:solidFill>
                  <a:schemeClr val="bg1"/>
                </a:solidFill>
                <a:latin typeface="Fira Sans" panose="020B0503050000020004" pitchFamily="34" charset="0"/>
              </a:rPr>
              <a:t>We bieden werk aan BBL-</a:t>
            </a:r>
            <a:r>
              <a:rPr lang="nl-NL" sz="2000" b="1" kern="0" dirty="0" err="1">
                <a:solidFill>
                  <a:schemeClr val="bg1"/>
                </a:solidFill>
                <a:latin typeface="Fira Sans" panose="020B0503050000020004" pitchFamily="34" charset="0"/>
              </a:rPr>
              <a:t>ers</a:t>
            </a:r>
            <a:r>
              <a:rPr lang="nl-NL" sz="2000" b="1" kern="0" dirty="0">
                <a:solidFill>
                  <a:schemeClr val="bg1"/>
                </a:solidFill>
                <a:latin typeface="Fira Sans" panose="020B0503050000020004" pitchFamily="34" charset="0"/>
              </a:rPr>
              <a:t>, die bij ons het vak van kraanmachinist, grondwerker of monteur leren terwijl ze werken. </a:t>
            </a:r>
          </a:p>
          <a:p>
            <a:endParaRPr lang="nl-NL" sz="2000" b="1" kern="0" dirty="0">
              <a:solidFill>
                <a:schemeClr val="bg1"/>
              </a:solidFill>
              <a:latin typeface="Fira Sans" panose="020B0503050000020004" pitchFamily="34" charset="0"/>
            </a:endParaRPr>
          </a:p>
          <a:p>
            <a:r>
              <a:rPr lang="nl-NL" sz="2000" b="1" kern="0" dirty="0">
                <a:solidFill>
                  <a:schemeClr val="bg1"/>
                </a:solidFill>
                <a:latin typeface="Fira Sans" panose="020B0503050000020004" pitchFamily="34" charset="0"/>
              </a:rPr>
              <a:t>Ook hebben we regelmatig stagiaires van diverse instellingen in de buurt.</a:t>
            </a:r>
          </a:p>
          <a:p>
            <a:endParaRPr lang="nl-NL" sz="2000" b="1" kern="0" dirty="0">
              <a:solidFill>
                <a:schemeClr val="bg1"/>
              </a:solidFill>
              <a:latin typeface="Fira Sans" panose="020B0503050000020004" pitchFamily="34" charset="0"/>
            </a:endParaRPr>
          </a:p>
          <a:p>
            <a:r>
              <a:rPr lang="nl-NL" sz="2000" b="1" kern="0" dirty="0">
                <a:solidFill>
                  <a:schemeClr val="bg1"/>
                </a:solidFill>
                <a:latin typeface="Fira Sans" panose="020B0503050000020004" pitchFamily="34" charset="0"/>
              </a:rPr>
              <a:t>Zo hopen we talent uit de regio, in de regio te houden.</a:t>
            </a:r>
          </a:p>
        </p:txBody>
      </p:sp>
      <p:pic>
        <p:nvPicPr>
          <p:cNvPr id="28" name="Afbeelding 27">
            <a:extLst>
              <a:ext uri="{FF2B5EF4-FFF2-40B4-BE49-F238E27FC236}">
                <a16:creationId xmlns:a16="http://schemas.microsoft.com/office/drawing/2014/main" id="{EAA0D48B-654F-C46C-4672-5CE57848AFA2}"/>
              </a:ext>
            </a:extLst>
          </p:cNvPr>
          <p:cNvPicPr>
            <a:picLocks noChangeAspect="1"/>
          </p:cNvPicPr>
          <p:nvPr/>
        </p:nvPicPr>
        <p:blipFill rotWithShape="1">
          <a:blip r:embed="rId3">
            <a:extLst>
              <a:ext uri="{28A0092B-C50C-407E-A947-70E740481C1C}">
                <a14:useLocalDpi xmlns:a14="http://schemas.microsoft.com/office/drawing/2010/main" val="0"/>
              </a:ext>
            </a:extLst>
          </a:blip>
          <a:srcRect l="28938" r="52068"/>
          <a:stretch/>
        </p:blipFill>
        <p:spPr>
          <a:xfrm>
            <a:off x="8284194" y="1079888"/>
            <a:ext cx="2191892" cy="5192979"/>
          </a:xfrm>
          <a:prstGeom prst="rect">
            <a:avLst/>
          </a:prstGeom>
        </p:spPr>
      </p:pic>
      <p:pic>
        <p:nvPicPr>
          <p:cNvPr id="32" name="Afbeelding 31">
            <a:extLst>
              <a:ext uri="{FF2B5EF4-FFF2-40B4-BE49-F238E27FC236}">
                <a16:creationId xmlns:a16="http://schemas.microsoft.com/office/drawing/2014/main" id="{1A6B2AED-F6B9-17C7-9816-EB582BC7B6B1}"/>
              </a:ext>
            </a:extLst>
          </p:cNvPr>
          <p:cNvPicPr>
            <a:picLocks noChangeAspect="1"/>
          </p:cNvPicPr>
          <p:nvPr/>
        </p:nvPicPr>
        <p:blipFill rotWithShape="1">
          <a:blip r:embed="rId4">
            <a:extLst>
              <a:ext uri="{28A0092B-C50C-407E-A947-70E740481C1C}">
                <a14:useLocalDpi xmlns:a14="http://schemas.microsoft.com/office/drawing/2010/main" val="0"/>
              </a:ext>
            </a:extLst>
          </a:blip>
          <a:srcRect l="32332" r="31893"/>
          <a:stretch/>
        </p:blipFill>
        <p:spPr>
          <a:xfrm>
            <a:off x="0" y="1074176"/>
            <a:ext cx="2781892" cy="5184046"/>
          </a:xfrm>
          <a:prstGeom prst="rect">
            <a:avLst/>
          </a:prstGeom>
        </p:spPr>
      </p:pic>
      <p:pic>
        <p:nvPicPr>
          <p:cNvPr id="33" name="Afbeelding 32">
            <a:extLst>
              <a:ext uri="{FF2B5EF4-FFF2-40B4-BE49-F238E27FC236}">
                <a16:creationId xmlns:a16="http://schemas.microsoft.com/office/drawing/2014/main" id="{8011464D-6767-65C9-A4AE-591DB9BD58DA}"/>
              </a:ext>
            </a:extLst>
          </p:cNvPr>
          <p:cNvPicPr>
            <a:picLocks noChangeAspect="1"/>
          </p:cNvPicPr>
          <p:nvPr/>
        </p:nvPicPr>
        <p:blipFill rotWithShape="1">
          <a:blip r:embed="rId5">
            <a:extLst>
              <a:ext uri="{28A0092B-C50C-407E-A947-70E740481C1C}">
                <a14:useLocalDpi xmlns:a14="http://schemas.microsoft.com/office/drawing/2010/main" val="0"/>
              </a:ext>
            </a:extLst>
          </a:blip>
          <a:srcRect l="24029" r="44243"/>
          <a:stretch/>
        </p:blipFill>
        <p:spPr>
          <a:xfrm>
            <a:off x="2053743" y="1085377"/>
            <a:ext cx="2193087" cy="5184046"/>
          </a:xfrm>
          <a:prstGeom prst="rect">
            <a:avLst/>
          </a:prstGeom>
        </p:spPr>
      </p:pic>
      <p:pic>
        <p:nvPicPr>
          <p:cNvPr id="34" name="Afbeelding 33">
            <a:extLst>
              <a:ext uri="{FF2B5EF4-FFF2-40B4-BE49-F238E27FC236}">
                <a16:creationId xmlns:a16="http://schemas.microsoft.com/office/drawing/2014/main" id="{86FEBCDD-2462-6690-506E-40BFDC780791}"/>
              </a:ext>
            </a:extLst>
          </p:cNvPr>
          <p:cNvPicPr>
            <a:picLocks noChangeAspect="1"/>
          </p:cNvPicPr>
          <p:nvPr/>
        </p:nvPicPr>
        <p:blipFill rotWithShape="1">
          <a:blip r:embed="rId6">
            <a:extLst>
              <a:ext uri="{28A0092B-C50C-407E-A947-70E740481C1C}">
                <a14:useLocalDpi xmlns:a14="http://schemas.microsoft.com/office/drawing/2010/main" val="0"/>
              </a:ext>
            </a:extLst>
          </a:blip>
          <a:srcRect l="21852" r="46420"/>
          <a:stretch/>
        </p:blipFill>
        <p:spPr>
          <a:xfrm>
            <a:off x="3919614" y="1084930"/>
            <a:ext cx="2193087" cy="5184046"/>
          </a:xfrm>
          <a:prstGeom prst="rect">
            <a:avLst/>
          </a:prstGeom>
        </p:spPr>
      </p:pic>
      <p:pic>
        <p:nvPicPr>
          <p:cNvPr id="35" name="Afbeelding 34">
            <a:extLst>
              <a:ext uri="{FF2B5EF4-FFF2-40B4-BE49-F238E27FC236}">
                <a16:creationId xmlns:a16="http://schemas.microsoft.com/office/drawing/2014/main" id="{CE4AAB95-9D76-AD03-FFDD-14A98E49433B}"/>
              </a:ext>
            </a:extLst>
          </p:cNvPr>
          <p:cNvPicPr>
            <a:picLocks noChangeAspect="1"/>
          </p:cNvPicPr>
          <p:nvPr/>
        </p:nvPicPr>
        <p:blipFill rotWithShape="1">
          <a:blip r:embed="rId7">
            <a:extLst>
              <a:ext uri="{28A0092B-C50C-407E-A947-70E740481C1C}">
                <a14:useLocalDpi xmlns:a14="http://schemas.microsoft.com/office/drawing/2010/main" val="0"/>
              </a:ext>
            </a:extLst>
          </a:blip>
          <a:srcRect l="40000" r="31354"/>
          <a:stretch/>
        </p:blipFill>
        <p:spPr>
          <a:xfrm>
            <a:off x="5964572" y="1079887"/>
            <a:ext cx="2319622" cy="5184045"/>
          </a:xfrm>
          <a:prstGeom prst="rect">
            <a:avLst/>
          </a:prstGeom>
        </p:spPr>
      </p:pic>
      <p:pic>
        <p:nvPicPr>
          <p:cNvPr id="37" name="Afbeelding 36">
            <a:extLst>
              <a:ext uri="{FF2B5EF4-FFF2-40B4-BE49-F238E27FC236}">
                <a16:creationId xmlns:a16="http://schemas.microsoft.com/office/drawing/2014/main" id="{AF631F40-CEE0-B4BA-55E2-FF280E90A962}"/>
              </a:ext>
            </a:extLst>
          </p:cNvPr>
          <p:cNvPicPr>
            <a:picLocks noChangeAspect="1"/>
          </p:cNvPicPr>
          <p:nvPr/>
        </p:nvPicPr>
        <p:blipFill rotWithShape="1">
          <a:blip r:embed="rId8">
            <a:extLst>
              <a:ext uri="{28A0092B-C50C-407E-A947-70E740481C1C}">
                <a14:useLocalDpi xmlns:a14="http://schemas.microsoft.com/office/drawing/2010/main" val="0"/>
              </a:ext>
            </a:extLst>
          </a:blip>
          <a:srcRect l="40479" t="22618" r="42125" b="6589"/>
          <a:stretch/>
        </p:blipFill>
        <p:spPr>
          <a:xfrm>
            <a:off x="10461315" y="1074176"/>
            <a:ext cx="1740883" cy="5194800"/>
          </a:xfrm>
          <a:prstGeom prst="rect">
            <a:avLst/>
          </a:prstGeom>
        </p:spPr>
      </p:pic>
    </p:spTree>
    <p:extLst>
      <p:ext uri="{BB962C8B-B14F-4D97-AF65-F5344CB8AC3E}">
        <p14:creationId xmlns:p14="http://schemas.microsoft.com/office/powerpoint/2010/main" val="65017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19363-4FF8-3D94-9430-BF187A3B3B07}"/>
              </a:ext>
            </a:extLst>
          </p:cNvPr>
          <p:cNvSpPr>
            <a:spLocks noGrp="1"/>
          </p:cNvSpPr>
          <p:nvPr>
            <p:ph type="title"/>
          </p:nvPr>
        </p:nvSpPr>
        <p:spPr>
          <a:xfrm>
            <a:off x="838200" y="2058475"/>
            <a:ext cx="10515600" cy="1325563"/>
          </a:xfrm>
        </p:spPr>
        <p:txBody>
          <a:bodyPr/>
          <a:lstStyle/>
          <a:p>
            <a:endParaRPr lang="nl-NL"/>
          </a:p>
        </p:txBody>
      </p:sp>
      <p:sp>
        <p:nvSpPr>
          <p:cNvPr id="3" name="Tijdelijke aanduiding voor inhoud 2">
            <a:extLst>
              <a:ext uri="{FF2B5EF4-FFF2-40B4-BE49-F238E27FC236}">
                <a16:creationId xmlns:a16="http://schemas.microsoft.com/office/drawing/2014/main" id="{5A2306A8-FA90-A798-D374-866330DC6657}"/>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4869F31B-0094-B1E6-7766-57B8DB6113B0}"/>
              </a:ext>
            </a:extLst>
          </p:cNvPr>
          <p:cNvPicPr>
            <a:picLocks noChangeAspect="1"/>
          </p:cNvPicPr>
          <p:nvPr/>
        </p:nvPicPr>
        <p:blipFill>
          <a:blip r:embed="rId2"/>
          <a:stretch>
            <a:fillRect/>
          </a:stretch>
        </p:blipFill>
        <p:spPr>
          <a:xfrm>
            <a:off x="0" y="-99392"/>
            <a:ext cx="12192000" cy="6552008"/>
          </a:xfrm>
          <a:prstGeom prst="rect">
            <a:avLst/>
          </a:prstGeom>
        </p:spPr>
      </p:pic>
      <p:grpSp>
        <p:nvGrpSpPr>
          <p:cNvPr id="5" name="Groep 4">
            <a:extLst>
              <a:ext uri="{FF2B5EF4-FFF2-40B4-BE49-F238E27FC236}">
                <a16:creationId xmlns:a16="http://schemas.microsoft.com/office/drawing/2014/main" id="{ED16DE52-0481-1FE8-3145-CE628F966C25}"/>
              </a:ext>
            </a:extLst>
          </p:cNvPr>
          <p:cNvGrpSpPr/>
          <p:nvPr/>
        </p:nvGrpSpPr>
        <p:grpSpPr>
          <a:xfrm>
            <a:off x="419100" y="1758169"/>
            <a:ext cx="11353800" cy="4538296"/>
            <a:chOff x="205284" y="1194960"/>
            <a:chExt cx="9076264" cy="4538296"/>
          </a:xfrm>
        </p:grpSpPr>
        <p:pic>
          <p:nvPicPr>
            <p:cNvPr id="6" name="Afbeelding 5">
              <a:extLst>
                <a:ext uri="{FF2B5EF4-FFF2-40B4-BE49-F238E27FC236}">
                  <a16:creationId xmlns:a16="http://schemas.microsoft.com/office/drawing/2014/main" id="{754A2260-7F3D-3551-74C1-550DA551A292}"/>
                </a:ext>
              </a:extLst>
            </p:cNvPr>
            <p:cNvPicPr>
              <a:picLocks noChangeAspect="1"/>
            </p:cNvPicPr>
            <p:nvPr/>
          </p:nvPicPr>
          <p:blipFill rotWithShape="1">
            <a:blip r:embed="rId3">
              <a:duotone>
                <a:schemeClr val="bg2">
                  <a:shade val="45000"/>
                  <a:satMod val="135000"/>
                </a:schemeClr>
                <a:prstClr val="white"/>
              </a:duotone>
            </a:blip>
            <a:srcRect t="32500" b="33348"/>
            <a:stretch/>
          </p:blipFill>
          <p:spPr>
            <a:xfrm>
              <a:off x="1000628" y="2032096"/>
              <a:ext cx="8280920" cy="2828125"/>
            </a:xfrm>
            <a:prstGeom prst="rect">
              <a:avLst/>
            </a:prstGeom>
          </p:spPr>
        </p:pic>
        <p:sp>
          <p:nvSpPr>
            <p:cNvPr id="7" name="AutoShape 2" descr="Meandering Road Top View Vector SVG Icon - SVG Repo">
              <a:extLst>
                <a:ext uri="{FF2B5EF4-FFF2-40B4-BE49-F238E27FC236}">
                  <a16:creationId xmlns:a16="http://schemas.microsoft.com/office/drawing/2014/main" id="{0345FC60-1A56-3EAE-3CCF-4DA3DBC52034}"/>
                </a:ext>
              </a:extLst>
            </p:cNvPr>
            <p:cNvSpPr>
              <a:spLocks noChangeAspect="1" noChangeArrowheads="1"/>
            </p:cNvSpPr>
            <p:nvPr/>
          </p:nvSpPr>
          <p:spPr bwMode="auto">
            <a:xfrm>
              <a:off x="2267744" y="3276600"/>
              <a:ext cx="2456656" cy="24566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8" name="Groep 7">
              <a:extLst>
                <a:ext uri="{FF2B5EF4-FFF2-40B4-BE49-F238E27FC236}">
                  <a16:creationId xmlns:a16="http://schemas.microsoft.com/office/drawing/2014/main" id="{47E06E6B-F60D-9DCE-4919-758AF57C4371}"/>
                </a:ext>
              </a:extLst>
            </p:cNvPr>
            <p:cNvGrpSpPr/>
            <p:nvPr/>
          </p:nvGrpSpPr>
          <p:grpSpPr>
            <a:xfrm>
              <a:off x="205284" y="1324658"/>
              <a:ext cx="1590688" cy="1179071"/>
              <a:chOff x="685408" y="1511977"/>
              <a:chExt cx="1900646" cy="1324410"/>
            </a:xfrm>
          </p:grpSpPr>
          <p:pic>
            <p:nvPicPr>
              <p:cNvPr id="36" name="Afbeelding 35" descr="Foto3.jpg">
                <a:extLst>
                  <a:ext uri="{FF2B5EF4-FFF2-40B4-BE49-F238E27FC236}">
                    <a16:creationId xmlns:a16="http://schemas.microsoft.com/office/drawing/2014/main" id="{5B950D1B-42A4-2ADE-05EF-EDFAA07170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08" y="1511977"/>
                <a:ext cx="1900646" cy="115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hthoek 36">
                <a:extLst>
                  <a:ext uri="{FF2B5EF4-FFF2-40B4-BE49-F238E27FC236}">
                    <a16:creationId xmlns:a16="http://schemas.microsoft.com/office/drawing/2014/main" id="{1B60893F-EF32-E6EF-C52C-D4241152E32F}"/>
                  </a:ext>
                </a:extLst>
              </p:cNvPr>
              <p:cNvSpPr/>
              <p:nvPr/>
            </p:nvSpPr>
            <p:spPr bwMode="auto">
              <a:xfrm>
                <a:off x="685408" y="2564409"/>
                <a:ext cx="1900645"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1948: start met 1 PK</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9" name="Groep 8">
              <a:extLst>
                <a:ext uri="{FF2B5EF4-FFF2-40B4-BE49-F238E27FC236}">
                  <a16:creationId xmlns:a16="http://schemas.microsoft.com/office/drawing/2014/main" id="{809DC1EB-28DE-A83B-A0AF-2C62F7B54C6F}"/>
                </a:ext>
              </a:extLst>
            </p:cNvPr>
            <p:cNvGrpSpPr/>
            <p:nvPr/>
          </p:nvGrpSpPr>
          <p:grpSpPr>
            <a:xfrm>
              <a:off x="398862" y="3433447"/>
              <a:ext cx="1525836" cy="1301796"/>
              <a:chOff x="2832725" y="1372202"/>
              <a:chExt cx="1823158" cy="1462262"/>
            </a:xfrm>
          </p:grpSpPr>
          <p:pic>
            <p:nvPicPr>
              <p:cNvPr id="34" name="Afbeelding 33" descr="oude foto1.bmp">
                <a:extLst>
                  <a:ext uri="{FF2B5EF4-FFF2-40B4-BE49-F238E27FC236}">
                    <a16:creationId xmlns:a16="http://schemas.microsoft.com/office/drawing/2014/main" id="{B25CC65C-D93B-B977-CC4C-DBFD00494A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2725" y="1372202"/>
                <a:ext cx="1823158" cy="132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hthoek 34">
                <a:extLst>
                  <a:ext uri="{FF2B5EF4-FFF2-40B4-BE49-F238E27FC236}">
                    <a16:creationId xmlns:a16="http://schemas.microsoft.com/office/drawing/2014/main" id="{4FF42FEA-D394-B214-EC9E-35AB0735BFD9}"/>
                  </a:ext>
                </a:extLst>
              </p:cNvPr>
              <p:cNvSpPr/>
              <p:nvPr/>
            </p:nvSpPr>
            <p:spPr bwMode="auto">
              <a:xfrm>
                <a:off x="2832726" y="2562486"/>
                <a:ext cx="1823156"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1954: 1</a:t>
                </a:r>
                <a:r>
                  <a:rPr lang="nl-NL" sz="1000" b="1" baseline="30000" dirty="0">
                    <a:solidFill>
                      <a:schemeClr val="bg1"/>
                    </a:solidFill>
                    <a:latin typeface="Fira Sans Light" panose="020B0403050000020004" pitchFamily="34" charset="0"/>
                    <a:ea typeface="ヒラギノ角ゴ Pro W3" pitchFamily="-80" charset="-128"/>
                  </a:rPr>
                  <a:t>e</a:t>
                </a:r>
                <a:r>
                  <a:rPr lang="nl-NL" sz="1000" b="1" dirty="0">
                    <a:solidFill>
                      <a:schemeClr val="bg1"/>
                    </a:solidFill>
                    <a:latin typeface="Fira Sans Light" panose="020B0403050000020004" pitchFamily="34" charset="0"/>
                    <a:ea typeface="ヒラギノ角ゴ Pro W3" pitchFamily="-80" charset="-128"/>
                  </a:rPr>
                  <a:t> vrachtwagen</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0" name="Groep 9">
              <a:extLst>
                <a:ext uri="{FF2B5EF4-FFF2-40B4-BE49-F238E27FC236}">
                  <a16:creationId xmlns:a16="http://schemas.microsoft.com/office/drawing/2014/main" id="{6D1AB41E-002E-0333-E192-23CCCAE88990}"/>
                </a:ext>
              </a:extLst>
            </p:cNvPr>
            <p:cNvGrpSpPr/>
            <p:nvPr/>
          </p:nvGrpSpPr>
          <p:grpSpPr>
            <a:xfrm>
              <a:off x="1924697" y="1742427"/>
              <a:ext cx="1571374" cy="1268678"/>
              <a:chOff x="4785425" y="1355868"/>
              <a:chExt cx="1877569" cy="1425060"/>
            </a:xfrm>
          </p:grpSpPr>
          <p:pic>
            <p:nvPicPr>
              <p:cNvPr id="32" name="Afbeelding 31" descr="Foto5.jpg">
                <a:extLst>
                  <a:ext uri="{FF2B5EF4-FFF2-40B4-BE49-F238E27FC236}">
                    <a16:creationId xmlns:a16="http://schemas.microsoft.com/office/drawing/2014/main" id="{E8CF713F-05B4-F873-375B-A3DB73C084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1648" y="1355868"/>
                <a:ext cx="1871346" cy="131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hthoek 32">
                <a:extLst>
                  <a:ext uri="{FF2B5EF4-FFF2-40B4-BE49-F238E27FC236}">
                    <a16:creationId xmlns:a16="http://schemas.microsoft.com/office/drawing/2014/main" id="{1BE57866-9CC7-EB0E-896E-5541EAB14E11}"/>
                  </a:ext>
                </a:extLst>
              </p:cNvPr>
              <p:cNvSpPr/>
              <p:nvPr/>
            </p:nvSpPr>
            <p:spPr bwMode="auto">
              <a:xfrm>
                <a:off x="4785425" y="2508950"/>
                <a:ext cx="1871346"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1956: 1</a:t>
                </a:r>
                <a:r>
                  <a:rPr lang="nl-NL" sz="1000" b="1" baseline="30000" dirty="0">
                    <a:solidFill>
                      <a:schemeClr val="bg1"/>
                    </a:solidFill>
                    <a:latin typeface="Fira Sans Light" panose="020B0403050000020004" pitchFamily="34" charset="0"/>
                    <a:ea typeface="ヒラギノ角ゴ Pro W3" pitchFamily="-80" charset="-128"/>
                  </a:rPr>
                  <a:t>e</a:t>
                </a:r>
                <a:r>
                  <a:rPr lang="nl-NL" sz="1000" b="1" dirty="0">
                    <a:solidFill>
                      <a:schemeClr val="bg1"/>
                    </a:solidFill>
                    <a:latin typeface="Fira Sans Light" panose="020B0403050000020004" pitchFamily="34" charset="0"/>
                    <a:ea typeface="ヒラギノ角ゴ Pro W3" pitchFamily="-80" charset="-128"/>
                  </a:rPr>
                  <a:t> kraan op auto</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1" name="Groep 10">
              <a:extLst>
                <a:ext uri="{FF2B5EF4-FFF2-40B4-BE49-F238E27FC236}">
                  <a16:creationId xmlns:a16="http://schemas.microsoft.com/office/drawing/2014/main" id="{478607AB-37FB-2817-CF93-4FC017403D06}"/>
                </a:ext>
              </a:extLst>
            </p:cNvPr>
            <p:cNvGrpSpPr/>
            <p:nvPr/>
          </p:nvGrpSpPr>
          <p:grpSpPr>
            <a:xfrm>
              <a:off x="1979111" y="4084385"/>
              <a:ext cx="1642841" cy="1174974"/>
              <a:chOff x="6616120" y="1783799"/>
              <a:chExt cx="1962961" cy="1319806"/>
            </a:xfrm>
          </p:grpSpPr>
          <p:pic>
            <p:nvPicPr>
              <p:cNvPr id="30" name="Afbeelding 29">
                <a:extLst>
                  <a:ext uri="{FF2B5EF4-FFF2-40B4-BE49-F238E27FC236}">
                    <a16:creationId xmlns:a16="http://schemas.microsoft.com/office/drawing/2014/main" id="{B0DCBE88-FBAA-C729-078C-650314D9ACA7}"/>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738598" y="1783799"/>
                <a:ext cx="1724599" cy="1293448"/>
              </a:xfrm>
              <a:prstGeom prst="rect">
                <a:avLst/>
              </a:prstGeom>
            </p:spPr>
          </p:pic>
          <p:sp>
            <p:nvSpPr>
              <p:cNvPr id="31" name="Rechthoek 30">
                <a:extLst>
                  <a:ext uri="{FF2B5EF4-FFF2-40B4-BE49-F238E27FC236}">
                    <a16:creationId xmlns:a16="http://schemas.microsoft.com/office/drawing/2014/main" id="{5A921B48-7F22-1763-AF3A-16994BC90F34}"/>
                  </a:ext>
                </a:extLst>
              </p:cNvPr>
              <p:cNvSpPr/>
              <p:nvPr/>
            </p:nvSpPr>
            <p:spPr bwMode="auto">
              <a:xfrm>
                <a:off x="6616120" y="2831627"/>
                <a:ext cx="1962961"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1974: 1</a:t>
                </a:r>
                <a:r>
                  <a:rPr lang="nl-NL" sz="1000" b="1" baseline="30000" dirty="0">
                    <a:solidFill>
                      <a:schemeClr val="bg1"/>
                    </a:solidFill>
                    <a:latin typeface="Fira Sans Light" panose="020B0403050000020004" pitchFamily="34" charset="0"/>
                    <a:ea typeface="ヒラギノ角ゴ Pro W3" pitchFamily="-80" charset="-128"/>
                  </a:rPr>
                  <a:t>e</a:t>
                </a:r>
                <a:r>
                  <a:rPr lang="nl-NL" sz="1000" b="1" dirty="0">
                    <a:solidFill>
                      <a:schemeClr val="bg1"/>
                    </a:solidFill>
                    <a:latin typeface="Fira Sans Light" panose="020B0403050000020004" pitchFamily="34" charset="0"/>
                    <a:ea typeface="ヒラギノ角ゴ Pro W3" pitchFamily="-80" charset="-128"/>
                  </a:rPr>
                  <a:t> afvalcontainers</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2" name="Groep 11">
              <a:extLst>
                <a:ext uri="{FF2B5EF4-FFF2-40B4-BE49-F238E27FC236}">
                  <a16:creationId xmlns:a16="http://schemas.microsoft.com/office/drawing/2014/main" id="{05480A11-5D04-24C1-464A-BC9362F1C7A9}"/>
                </a:ext>
              </a:extLst>
            </p:cNvPr>
            <p:cNvGrpSpPr/>
            <p:nvPr/>
          </p:nvGrpSpPr>
          <p:grpSpPr>
            <a:xfrm>
              <a:off x="3668856" y="2234828"/>
              <a:ext cx="1353990" cy="1507576"/>
              <a:chOff x="4787052" y="280833"/>
              <a:chExt cx="1617825" cy="1693406"/>
            </a:xfrm>
          </p:grpSpPr>
          <p:pic>
            <p:nvPicPr>
              <p:cNvPr id="28" name="Afbeelding 27">
                <a:extLst>
                  <a:ext uri="{FF2B5EF4-FFF2-40B4-BE49-F238E27FC236}">
                    <a16:creationId xmlns:a16="http://schemas.microsoft.com/office/drawing/2014/main" id="{5133FBEA-C4C6-F4F2-B551-8A2712974AD3}"/>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787052" y="280833"/>
                <a:ext cx="1617825" cy="1617825"/>
              </a:xfrm>
              <a:prstGeom prst="rect">
                <a:avLst/>
              </a:prstGeom>
            </p:spPr>
          </p:pic>
          <p:sp>
            <p:nvSpPr>
              <p:cNvPr id="29" name="Rechthoek 28">
                <a:extLst>
                  <a:ext uri="{FF2B5EF4-FFF2-40B4-BE49-F238E27FC236}">
                    <a16:creationId xmlns:a16="http://schemas.microsoft.com/office/drawing/2014/main" id="{6863D48C-DBEC-2698-6517-F4CCA191F657}"/>
                  </a:ext>
                </a:extLst>
              </p:cNvPr>
              <p:cNvSpPr/>
              <p:nvPr/>
            </p:nvSpPr>
            <p:spPr bwMode="auto">
              <a:xfrm>
                <a:off x="4787052" y="1702261"/>
                <a:ext cx="1617825"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1984: </a:t>
                </a:r>
                <a:r>
                  <a:rPr lang="nl-NL" sz="1000" b="1" dirty="0" err="1">
                    <a:solidFill>
                      <a:schemeClr val="bg1"/>
                    </a:solidFill>
                    <a:latin typeface="Fira Sans Light" panose="020B0403050000020004" pitchFamily="34" charset="0"/>
                    <a:ea typeface="ヒラギノ角ゴ Pro W3" pitchFamily="-80" charset="-128"/>
                  </a:rPr>
                  <a:t>MegaMix</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3" name="Groep 12">
              <a:extLst>
                <a:ext uri="{FF2B5EF4-FFF2-40B4-BE49-F238E27FC236}">
                  <a16:creationId xmlns:a16="http://schemas.microsoft.com/office/drawing/2014/main" id="{EBDEF997-B45B-2136-2981-57985087471F}"/>
                </a:ext>
              </a:extLst>
            </p:cNvPr>
            <p:cNvGrpSpPr/>
            <p:nvPr/>
          </p:nvGrpSpPr>
          <p:grpSpPr>
            <a:xfrm>
              <a:off x="3707281" y="4337628"/>
              <a:ext cx="1808604" cy="1251612"/>
              <a:chOff x="4954305" y="2805604"/>
              <a:chExt cx="2161024" cy="1405891"/>
            </a:xfrm>
          </p:grpSpPr>
          <p:pic>
            <p:nvPicPr>
              <p:cNvPr id="26" name="Picture 8" descr="Senro Sorteerlijn | Pols">
                <a:extLst>
                  <a:ext uri="{FF2B5EF4-FFF2-40B4-BE49-F238E27FC236}">
                    <a16:creationId xmlns:a16="http://schemas.microsoft.com/office/drawing/2014/main" id="{4415BF08-DD5D-A501-38B1-5FD41093D7A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r="26770"/>
              <a:stretch/>
            </p:blipFill>
            <p:spPr bwMode="auto">
              <a:xfrm>
                <a:off x="5149739" y="2805604"/>
                <a:ext cx="1737381" cy="1211942"/>
              </a:xfrm>
              <a:prstGeom prst="rect">
                <a:avLst/>
              </a:prstGeom>
              <a:noFill/>
              <a:extLst>
                <a:ext uri="{909E8E84-426E-40DD-AFC4-6F175D3DCCD1}">
                  <a14:hiddenFill xmlns:a14="http://schemas.microsoft.com/office/drawing/2010/main">
                    <a:solidFill>
                      <a:srgbClr val="FFFFFF"/>
                    </a:solidFill>
                  </a14:hiddenFill>
                </a:ext>
              </a:extLst>
            </p:spPr>
          </p:pic>
          <p:sp>
            <p:nvSpPr>
              <p:cNvPr id="27" name="Rechthoek 26">
                <a:extLst>
                  <a:ext uri="{FF2B5EF4-FFF2-40B4-BE49-F238E27FC236}">
                    <a16:creationId xmlns:a16="http://schemas.microsoft.com/office/drawing/2014/main" id="{64310DD0-609C-3EE0-272C-75CA07906E3A}"/>
                  </a:ext>
                </a:extLst>
              </p:cNvPr>
              <p:cNvSpPr/>
              <p:nvPr/>
            </p:nvSpPr>
            <p:spPr bwMode="auto">
              <a:xfrm>
                <a:off x="4954305" y="3939517"/>
                <a:ext cx="2161024"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1984: sorteerlijn bouwafval</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4" name="Groep 13">
              <a:extLst>
                <a:ext uri="{FF2B5EF4-FFF2-40B4-BE49-F238E27FC236}">
                  <a16:creationId xmlns:a16="http://schemas.microsoft.com/office/drawing/2014/main" id="{543BDDBC-0D7C-D65A-CD8E-4589DF205F58}"/>
                </a:ext>
              </a:extLst>
            </p:cNvPr>
            <p:cNvGrpSpPr/>
            <p:nvPr/>
          </p:nvGrpSpPr>
          <p:grpSpPr>
            <a:xfrm>
              <a:off x="5148064" y="1194960"/>
              <a:ext cx="1566166" cy="1528650"/>
              <a:chOff x="6853382" y="841071"/>
              <a:chExt cx="1871346" cy="1717078"/>
            </a:xfrm>
          </p:grpSpPr>
          <p:pic>
            <p:nvPicPr>
              <p:cNvPr id="24" name="Afbeelding 23">
                <a:extLst>
                  <a:ext uri="{FF2B5EF4-FFF2-40B4-BE49-F238E27FC236}">
                    <a16:creationId xmlns:a16="http://schemas.microsoft.com/office/drawing/2014/main" id="{C85FDB2B-F104-FC57-F91C-33F1A1023CA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32864" t="23217" r="17763" b="8401"/>
              <a:stretch/>
            </p:blipFill>
            <p:spPr>
              <a:xfrm>
                <a:off x="6999897" y="841071"/>
                <a:ext cx="1557447" cy="1617825"/>
              </a:xfrm>
              <a:prstGeom prst="rect">
                <a:avLst/>
              </a:prstGeom>
            </p:spPr>
          </p:pic>
          <p:sp>
            <p:nvSpPr>
              <p:cNvPr id="25" name="Rechthoek 24">
                <a:extLst>
                  <a:ext uri="{FF2B5EF4-FFF2-40B4-BE49-F238E27FC236}">
                    <a16:creationId xmlns:a16="http://schemas.microsoft.com/office/drawing/2014/main" id="{E3259230-6F5C-EEF8-BE0C-80D2CB19B75B}"/>
                  </a:ext>
                </a:extLst>
              </p:cNvPr>
              <p:cNvSpPr/>
              <p:nvPr/>
            </p:nvSpPr>
            <p:spPr bwMode="auto">
              <a:xfrm>
                <a:off x="6853382" y="2286171"/>
                <a:ext cx="1871346"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1989: 1</a:t>
                </a:r>
                <a:r>
                  <a:rPr lang="nl-NL" sz="1000" b="1" baseline="30000" dirty="0">
                    <a:solidFill>
                      <a:schemeClr val="bg1"/>
                    </a:solidFill>
                    <a:latin typeface="Fira Sans Light" panose="020B0403050000020004" pitchFamily="34" charset="0"/>
                    <a:ea typeface="ヒラギノ角ゴ Pro W3" pitchFamily="-80" charset="-128"/>
                  </a:rPr>
                  <a:t>e</a:t>
                </a:r>
                <a:r>
                  <a:rPr lang="nl-NL" sz="1000" b="1" dirty="0">
                    <a:solidFill>
                      <a:schemeClr val="bg1"/>
                    </a:solidFill>
                    <a:latin typeface="Fira Sans Light" panose="020B0403050000020004" pitchFamily="34" charset="0"/>
                    <a:ea typeface="ヒラギノ角ゴ Pro W3" pitchFamily="-80" charset="-128"/>
                  </a:rPr>
                  <a:t> beton centrale</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5" name="Groep 14">
              <a:extLst>
                <a:ext uri="{FF2B5EF4-FFF2-40B4-BE49-F238E27FC236}">
                  <a16:creationId xmlns:a16="http://schemas.microsoft.com/office/drawing/2014/main" id="{7CE642FC-E1B0-3B9E-33DE-201E4B6066E8}"/>
                </a:ext>
              </a:extLst>
            </p:cNvPr>
            <p:cNvGrpSpPr/>
            <p:nvPr/>
          </p:nvGrpSpPr>
          <p:grpSpPr>
            <a:xfrm>
              <a:off x="5525535" y="3392148"/>
              <a:ext cx="1622980" cy="1343095"/>
              <a:chOff x="6724092" y="2283139"/>
              <a:chExt cx="1622980" cy="1343095"/>
            </a:xfrm>
          </p:grpSpPr>
          <p:pic>
            <p:nvPicPr>
              <p:cNvPr id="22" name="Afbeelding 21">
                <a:extLst>
                  <a:ext uri="{FF2B5EF4-FFF2-40B4-BE49-F238E27FC236}">
                    <a16:creationId xmlns:a16="http://schemas.microsoft.com/office/drawing/2014/main" id="{9AE6D6F9-7A41-4870-D5D7-D3BDEEDB79F8}"/>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6742466" y="2283139"/>
                <a:ext cx="1578614" cy="1179458"/>
              </a:xfrm>
              <a:prstGeom prst="rect">
                <a:avLst/>
              </a:prstGeom>
            </p:spPr>
          </p:pic>
          <p:sp>
            <p:nvSpPr>
              <p:cNvPr id="23" name="Rechthoek 22">
                <a:extLst>
                  <a:ext uri="{FF2B5EF4-FFF2-40B4-BE49-F238E27FC236}">
                    <a16:creationId xmlns:a16="http://schemas.microsoft.com/office/drawing/2014/main" id="{D5F8359D-4CE1-E599-2357-19130D3EAF12}"/>
                  </a:ext>
                </a:extLst>
              </p:cNvPr>
              <p:cNvSpPr/>
              <p:nvPr/>
            </p:nvSpPr>
            <p:spPr bwMode="auto">
              <a:xfrm>
                <a:off x="6724092" y="3354256"/>
                <a:ext cx="1622980"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2000: Rouwmaat GmbH</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6" name="Groep 15">
              <a:extLst>
                <a:ext uri="{FF2B5EF4-FFF2-40B4-BE49-F238E27FC236}">
                  <a16:creationId xmlns:a16="http://schemas.microsoft.com/office/drawing/2014/main" id="{69159680-3ED9-DD63-81B2-9B37835DB670}"/>
                </a:ext>
              </a:extLst>
            </p:cNvPr>
            <p:cNvGrpSpPr/>
            <p:nvPr/>
          </p:nvGrpSpPr>
          <p:grpSpPr>
            <a:xfrm>
              <a:off x="6836851" y="1418266"/>
              <a:ext cx="1762992" cy="1538860"/>
              <a:chOff x="6813184" y="4105658"/>
              <a:chExt cx="1762992" cy="1538860"/>
            </a:xfrm>
          </p:grpSpPr>
          <p:pic>
            <p:nvPicPr>
              <p:cNvPr id="20" name="Afbeelding 19">
                <a:extLst>
                  <a:ext uri="{FF2B5EF4-FFF2-40B4-BE49-F238E27FC236}">
                    <a16:creationId xmlns:a16="http://schemas.microsoft.com/office/drawing/2014/main" id="{595485BC-D61E-8F5B-0046-B7EB4E7900AA}"/>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0"/>
                        </a14:imgEffect>
                      </a14:imgLayer>
                    </a14:imgProps>
                  </a:ext>
                </a:extLst>
              </a:blip>
              <a:srcRect l="22500"/>
              <a:stretch/>
            </p:blipFill>
            <p:spPr>
              <a:xfrm>
                <a:off x="6813184" y="4105658"/>
                <a:ext cx="1762992" cy="1405996"/>
              </a:xfrm>
              <a:prstGeom prst="rect">
                <a:avLst/>
              </a:prstGeom>
            </p:spPr>
          </p:pic>
          <p:sp>
            <p:nvSpPr>
              <p:cNvPr id="21" name="Rechthoek 20">
                <a:extLst>
                  <a:ext uri="{FF2B5EF4-FFF2-40B4-BE49-F238E27FC236}">
                    <a16:creationId xmlns:a16="http://schemas.microsoft.com/office/drawing/2014/main" id="{27B9937F-5B88-3365-B942-10FDE6D55912}"/>
                  </a:ext>
                </a:extLst>
              </p:cNvPr>
              <p:cNvSpPr/>
              <p:nvPr/>
            </p:nvSpPr>
            <p:spPr bwMode="auto">
              <a:xfrm>
                <a:off x="6813184" y="5372540"/>
                <a:ext cx="1757984"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2013: Prefab beton</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nvGrpSpPr>
            <p:cNvPr id="17" name="Groep 16">
              <a:extLst>
                <a:ext uri="{FF2B5EF4-FFF2-40B4-BE49-F238E27FC236}">
                  <a16:creationId xmlns:a16="http://schemas.microsoft.com/office/drawing/2014/main" id="{7DEB2B94-3840-C2EA-6037-8EC50BE38298}"/>
                </a:ext>
              </a:extLst>
            </p:cNvPr>
            <p:cNvGrpSpPr/>
            <p:nvPr/>
          </p:nvGrpSpPr>
          <p:grpSpPr>
            <a:xfrm>
              <a:off x="7336798" y="3900594"/>
              <a:ext cx="1757984" cy="1388611"/>
              <a:chOff x="7336798" y="2964490"/>
              <a:chExt cx="1757984" cy="1388611"/>
            </a:xfrm>
          </p:grpSpPr>
          <p:pic>
            <p:nvPicPr>
              <p:cNvPr id="18" name="Afbeelding 17">
                <a:extLst>
                  <a:ext uri="{FF2B5EF4-FFF2-40B4-BE49-F238E27FC236}">
                    <a16:creationId xmlns:a16="http://schemas.microsoft.com/office/drawing/2014/main" id="{2E26139D-9ADC-EDA1-8714-7E6D4978EFBD}"/>
                  </a:ext>
                </a:extLst>
              </p:cNvPr>
              <p:cNvPicPr>
                <a:picLocks noChangeAspect="1"/>
              </p:cNvPicPr>
              <p:nvPr/>
            </p:nvPicPr>
            <p:blipFill rotWithShape="1">
              <a:blip r:embed="rId19" cstate="print">
                <a:duotone>
                  <a:prstClr val="black"/>
                  <a:schemeClr val="tx2">
                    <a:tint val="45000"/>
                    <a:satMod val="400000"/>
                  </a:schemeClr>
                </a:duotone>
                <a:extLst>
                  <a:ext uri="{28A0092B-C50C-407E-A947-70E740481C1C}">
                    <a14:useLocalDpi xmlns:a14="http://schemas.microsoft.com/office/drawing/2010/main" val="0"/>
                  </a:ext>
                </a:extLst>
              </a:blip>
              <a:srcRect l="23960" t="27951"/>
              <a:stretch/>
            </p:blipFill>
            <p:spPr>
              <a:xfrm>
                <a:off x="7336798" y="2964490"/>
                <a:ext cx="1757984" cy="1249296"/>
              </a:xfrm>
              <a:prstGeom prst="rect">
                <a:avLst/>
              </a:prstGeom>
            </p:spPr>
          </p:pic>
          <p:sp>
            <p:nvSpPr>
              <p:cNvPr id="19" name="Rechthoek 18">
                <a:extLst>
                  <a:ext uri="{FF2B5EF4-FFF2-40B4-BE49-F238E27FC236}">
                    <a16:creationId xmlns:a16="http://schemas.microsoft.com/office/drawing/2014/main" id="{3734C3FC-D186-73B0-E827-4A23EA6D6695}"/>
                  </a:ext>
                </a:extLst>
              </p:cNvPr>
              <p:cNvSpPr/>
              <p:nvPr/>
            </p:nvSpPr>
            <p:spPr bwMode="auto">
              <a:xfrm>
                <a:off x="7336798" y="4081123"/>
                <a:ext cx="1757984" cy="271978"/>
              </a:xfrm>
              <a:prstGeom prst="rect">
                <a:avLst/>
              </a:prstGeom>
              <a:solidFill>
                <a:srgbClr val="C00D0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nl-NL" sz="1000" b="1" dirty="0">
                    <a:solidFill>
                      <a:schemeClr val="bg1"/>
                    </a:solidFill>
                    <a:latin typeface="Fira Sans Light" panose="020B0403050000020004" pitchFamily="34" charset="0"/>
                    <a:ea typeface="ヒラギノ角ゴ Pro W3" pitchFamily="-80" charset="-128"/>
                  </a:rPr>
                  <a:t>2021: Groene Route</a:t>
                </a:r>
                <a:endParaRPr kumimoji="0" lang="nl-NL" sz="1000" b="1" i="0" u="none" strike="noStrike" cap="none" normalizeH="0" baseline="0" dirty="0">
                  <a:ln>
                    <a:noFill/>
                  </a:ln>
                  <a:solidFill>
                    <a:schemeClr val="bg1"/>
                  </a:solidFill>
                  <a:effectLst/>
                  <a:latin typeface="Fira Sans Light" panose="020B0403050000020004" pitchFamily="34" charset="0"/>
                  <a:ea typeface="ヒラギノ角ゴ Pro W3" pitchFamily="-80" charset="-128"/>
                </a:endParaRPr>
              </a:p>
            </p:txBody>
          </p:sp>
        </p:grpSp>
      </p:grpSp>
      <p:grpSp>
        <p:nvGrpSpPr>
          <p:cNvPr id="39" name="Groep 38">
            <a:extLst>
              <a:ext uri="{FF2B5EF4-FFF2-40B4-BE49-F238E27FC236}">
                <a16:creationId xmlns:a16="http://schemas.microsoft.com/office/drawing/2014/main" id="{61981BFF-8852-3858-A480-06DEAA45F73D}"/>
              </a:ext>
            </a:extLst>
          </p:cNvPr>
          <p:cNvGrpSpPr/>
          <p:nvPr/>
        </p:nvGrpSpPr>
        <p:grpSpPr>
          <a:xfrm>
            <a:off x="-1" y="6269423"/>
            <a:ext cx="12192000" cy="612000"/>
            <a:chOff x="-1" y="6269423"/>
            <a:chExt cx="12192000" cy="612000"/>
          </a:xfrm>
        </p:grpSpPr>
        <p:sp>
          <p:nvSpPr>
            <p:cNvPr id="40" name="Rechthoek 39">
              <a:extLst>
                <a:ext uri="{FF2B5EF4-FFF2-40B4-BE49-F238E27FC236}">
                  <a16:creationId xmlns:a16="http://schemas.microsoft.com/office/drawing/2014/main" id="{2476FA0B-A091-99C4-23FE-BEE5C6DCE674}"/>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41" name="Groep 40">
              <a:extLst>
                <a:ext uri="{FF2B5EF4-FFF2-40B4-BE49-F238E27FC236}">
                  <a16:creationId xmlns:a16="http://schemas.microsoft.com/office/drawing/2014/main" id="{267284D1-EA59-9FD6-8316-F672C8BF216A}"/>
                </a:ext>
              </a:extLst>
            </p:cNvPr>
            <p:cNvGrpSpPr/>
            <p:nvPr/>
          </p:nvGrpSpPr>
          <p:grpSpPr>
            <a:xfrm>
              <a:off x="-1" y="6269423"/>
              <a:ext cx="12192000" cy="612000"/>
              <a:chOff x="-1" y="6269423"/>
              <a:chExt cx="12192000" cy="612000"/>
            </a:xfrm>
          </p:grpSpPr>
          <p:sp>
            <p:nvSpPr>
              <p:cNvPr id="49" name="Rechthoek 48">
                <a:extLst>
                  <a:ext uri="{FF2B5EF4-FFF2-40B4-BE49-F238E27FC236}">
                    <a16:creationId xmlns:a16="http://schemas.microsoft.com/office/drawing/2014/main" id="{DEA46F27-08C5-3F4F-E56C-8430358DF44B}"/>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0" name="Afbeelding 49">
                <a:extLst>
                  <a:ext uri="{FF2B5EF4-FFF2-40B4-BE49-F238E27FC236}">
                    <a16:creationId xmlns:a16="http://schemas.microsoft.com/office/drawing/2014/main" id="{ADC4E64D-59CE-E727-B0D3-11DFF63736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45" name="Rechthoek 44">
            <a:extLst>
              <a:ext uri="{FF2B5EF4-FFF2-40B4-BE49-F238E27FC236}">
                <a16:creationId xmlns:a16="http://schemas.microsoft.com/office/drawing/2014/main" id="{C784235A-6BB8-ACE6-F5E2-CFD9329E9689}"/>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hthoek 45">
            <a:extLst>
              <a:ext uri="{FF2B5EF4-FFF2-40B4-BE49-F238E27FC236}">
                <a16:creationId xmlns:a16="http://schemas.microsoft.com/office/drawing/2014/main" id="{FFDDAECA-2BCC-ADE2-6EB1-9503CBBA36D7}"/>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Rechthoek 46">
            <a:extLst>
              <a:ext uri="{FF2B5EF4-FFF2-40B4-BE49-F238E27FC236}">
                <a16:creationId xmlns:a16="http://schemas.microsoft.com/office/drawing/2014/main" id="{12DDCECB-691B-BA7F-4C64-2606C9399BB1}"/>
              </a:ext>
            </a:extLst>
          </p:cNvPr>
          <p:cNvSpPr/>
          <p:nvPr/>
        </p:nvSpPr>
        <p:spPr>
          <a:xfrm>
            <a:off x="347520" y="300144"/>
            <a:ext cx="7919772"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Hoe het ooit begon</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spTree>
    <p:extLst>
      <p:ext uri="{BB962C8B-B14F-4D97-AF65-F5344CB8AC3E}">
        <p14:creationId xmlns:p14="http://schemas.microsoft.com/office/powerpoint/2010/main" val="360189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4782C-2B52-1738-53A4-1324B0F60A7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C96032E-AABD-C97C-178F-CDA0A1A0DA13}"/>
              </a:ext>
            </a:extLst>
          </p:cNvPr>
          <p:cNvSpPr>
            <a:spLocks noGrp="1"/>
          </p:cNvSpPr>
          <p:nvPr>
            <p:ph idx="1"/>
          </p:nvPr>
        </p:nvSpPr>
        <p:spPr/>
        <p:txBody>
          <a:bodyPr/>
          <a:lstStyle/>
          <a:p>
            <a:endParaRPr lang="nl-NL"/>
          </a:p>
        </p:txBody>
      </p:sp>
      <p:sp>
        <p:nvSpPr>
          <p:cNvPr id="5" name="Rechthoek 4">
            <a:extLst>
              <a:ext uri="{FF2B5EF4-FFF2-40B4-BE49-F238E27FC236}">
                <a16:creationId xmlns:a16="http://schemas.microsoft.com/office/drawing/2014/main" id="{36BEEEFF-A3E8-480D-A912-E3846238B0D7}"/>
              </a:ext>
            </a:extLst>
          </p:cNvPr>
          <p:cNvSpPr/>
          <p:nvPr/>
        </p:nvSpPr>
        <p:spPr bwMode="auto">
          <a:xfrm>
            <a:off x="-12845" y="1533369"/>
            <a:ext cx="12204845" cy="4887355"/>
          </a:xfrm>
          <a:prstGeom prst="rect">
            <a:avLst/>
          </a:prstGeom>
          <a:solidFill>
            <a:srgbClr val="F7F7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a:ln>
                <a:noFill/>
              </a:ln>
              <a:solidFill>
                <a:schemeClr val="tx1"/>
              </a:solidFill>
              <a:effectLst/>
              <a:latin typeface="Arial" charset="0"/>
              <a:ea typeface="ヒラギノ角ゴ Pro W3" pitchFamily="-80" charset="-128"/>
            </a:endParaRPr>
          </a:p>
        </p:txBody>
      </p:sp>
      <p:grpSp>
        <p:nvGrpSpPr>
          <p:cNvPr id="6" name="Groep 5">
            <a:extLst>
              <a:ext uri="{FF2B5EF4-FFF2-40B4-BE49-F238E27FC236}">
                <a16:creationId xmlns:a16="http://schemas.microsoft.com/office/drawing/2014/main" id="{F56CBFE5-177D-E429-7676-7E04D4C8A7F5}"/>
              </a:ext>
            </a:extLst>
          </p:cNvPr>
          <p:cNvGrpSpPr/>
          <p:nvPr/>
        </p:nvGrpSpPr>
        <p:grpSpPr>
          <a:xfrm>
            <a:off x="-12847" y="233301"/>
            <a:ext cx="10172847" cy="5949280"/>
            <a:chOff x="623912" y="135856"/>
            <a:chExt cx="8518372" cy="5949280"/>
          </a:xfrm>
        </p:grpSpPr>
        <p:sp>
          <p:nvSpPr>
            <p:cNvPr id="7" name="Rechthoek 6">
              <a:extLst>
                <a:ext uri="{FF2B5EF4-FFF2-40B4-BE49-F238E27FC236}">
                  <a16:creationId xmlns:a16="http://schemas.microsoft.com/office/drawing/2014/main" id="{C632883B-5755-6440-0BDB-50568D51B2A9}"/>
                </a:ext>
              </a:extLst>
            </p:cNvPr>
            <p:cNvSpPr/>
            <p:nvPr/>
          </p:nvSpPr>
          <p:spPr bwMode="auto">
            <a:xfrm>
              <a:off x="623912" y="135856"/>
              <a:ext cx="8256215" cy="5949280"/>
            </a:xfrm>
            <a:prstGeom prst="rect">
              <a:avLst/>
            </a:prstGeom>
            <a:solidFill>
              <a:srgbClr val="F7F7F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dirty="0">
                <a:ln>
                  <a:noFill/>
                </a:ln>
                <a:solidFill>
                  <a:schemeClr val="tx1"/>
                </a:solidFill>
                <a:effectLst/>
                <a:latin typeface="Arial" charset="0"/>
                <a:ea typeface="ヒラギノ角ゴ Pro W3" pitchFamily="-80" charset="-128"/>
              </a:endParaRPr>
            </a:p>
          </p:txBody>
        </p:sp>
        <p:sp>
          <p:nvSpPr>
            <p:cNvPr id="8" name="Tekstvak 7">
              <a:extLst>
                <a:ext uri="{FF2B5EF4-FFF2-40B4-BE49-F238E27FC236}">
                  <a16:creationId xmlns:a16="http://schemas.microsoft.com/office/drawing/2014/main" id="{5BF593D1-64A6-046E-9CE2-20D2E47F3F70}"/>
                </a:ext>
              </a:extLst>
            </p:cNvPr>
            <p:cNvSpPr txBox="1"/>
            <p:nvPr/>
          </p:nvSpPr>
          <p:spPr>
            <a:xfrm>
              <a:off x="1619672" y="404664"/>
              <a:ext cx="6984776" cy="646331"/>
            </a:xfrm>
            <a:prstGeom prst="rect">
              <a:avLst/>
            </a:prstGeom>
            <a:noFill/>
          </p:spPr>
          <p:txBody>
            <a:bodyPr wrap="square">
              <a:spAutoFit/>
            </a:bodyPr>
            <a:lstStyle/>
            <a:p>
              <a:r>
                <a:rPr lang="nl-NL" sz="3600" b="1" dirty="0">
                  <a:solidFill>
                    <a:srgbClr val="D74141"/>
                  </a:solidFill>
                </a:rPr>
                <a:t>Rouwmaat, 75 jaar later</a:t>
              </a:r>
              <a:endParaRPr lang="nl-NL" dirty="0"/>
            </a:p>
          </p:txBody>
        </p:sp>
        <p:sp>
          <p:nvSpPr>
            <p:cNvPr id="9" name="Tekstvak 8">
              <a:extLst>
                <a:ext uri="{FF2B5EF4-FFF2-40B4-BE49-F238E27FC236}">
                  <a16:creationId xmlns:a16="http://schemas.microsoft.com/office/drawing/2014/main" id="{924DD13E-749D-955E-92AF-B53537E48B3A}"/>
                </a:ext>
              </a:extLst>
            </p:cNvPr>
            <p:cNvSpPr txBox="1"/>
            <p:nvPr/>
          </p:nvSpPr>
          <p:spPr>
            <a:xfrm>
              <a:off x="2375051" y="1109098"/>
              <a:ext cx="6767233" cy="4801314"/>
            </a:xfrm>
            <a:prstGeom prst="rect">
              <a:avLst/>
            </a:prstGeom>
            <a:noFill/>
          </p:spPr>
          <p:txBody>
            <a:bodyPr wrap="none" rtlCol="0">
              <a:spAutoFit/>
            </a:bodyPr>
            <a:lstStyle/>
            <a:p>
              <a:r>
                <a:rPr lang="nl-NL" sz="1800" b="1" kern="0" dirty="0">
                  <a:latin typeface="Fira Sans Black" panose="020B0A03050000020004" pitchFamily="34" charset="0"/>
                </a:rPr>
                <a:t>3</a:t>
              </a:r>
              <a:r>
                <a:rPr lang="nl-NL" sz="1800" b="1" kern="0" baseline="30000" dirty="0">
                  <a:latin typeface="Fira Sans Black" panose="020B0A03050000020004" pitchFamily="34" charset="0"/>
                </a:rPr>
                <a:t>e</a:t>
              </a:r>
              <a:r>
                <a:rPr lang="nl-NL" sz="1800" b="1" kern="0" dirty="0">
                  <a:latin typeface="Fira Sans Black" panose="020B0A03050000020004" pitchFamily="34" charset="0"/>
                </a:rPr>
                <a:t> generatie aan het roer</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205 trotse collega’s</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7 vestigingen</a:t>
              </a:r>
            </a:p>
            <a:p>
              <a:r>
                <a:rPr lang="nl-NL" sz="1800" dirty="0">
                  <a:latin typeface="Fira Sans Light" panose="020B0403050000020004" pitchFamily="34" charset="0"/>
                </a:rPr>
                <a:t>Hengelo | Groenlo | Enschede | Rijssen | Ulft | Zutphen | Bocholt</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5 betoncentrales</a:t>
              </a:r>
            </a:p>
            <a:p>
              <a:r>
                <a:rPr lang="nl-NL" sz="1800" kern="0" dirty="0">
                  <a:latin typeface="Fira Sans Light" panose="020B0403050000020004" pitchFamily="34" charset="0"/>
                </a:rPr>
                <a:t>Hengelo | Groenlo | Enschede | Rijssen | Ulft</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3 afval/grondstof overslaglocaties</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65 vrachtwagens</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40 grondwerkmachines</a:t>
              </a:r>
            </a:p>
            <a:p>
              <a:endParaRPr lang="nl-NL" sz="1800" b="1" kern="0" dirty="0">
                <a:latin typeface="Fira Sans Black" panose="020B0A03050000020004" pitchFamily="34" charset="0"/>
              </a:endParaRPr>
            </a:p>
            <a:p>
              <a:r>
                <a:rPr lang="nl-NL" sz="1800" b="1" kern="0" dirty="0">
                  <a:latin typeface="Fira Sans Black" panose="020B0A03050000020004" pitchFamily="34" charset="0"/>
                </a:rPr>
                <a:t>2 loskades (1 schip = 120 vrachtwagens)</a:t>
              </a:r>
            </a:p>
          </p:txBody>
        </p:sp>
        <p:pic>
          <p:nvPicPr>
            <p:cNvPr id="10" name="Picture 6">
              <a:extLst>
                <a:ext uri="{FF2B5EF4-FFF2-40B4-BE49-F238E27FC236}">
                  <a16:creationId xmlns:a16="http://schemas.microsoft.com/office/drawing/2014/main" id="{CBC47963-C39A-AD65-5F04-F2E4EF46FA78}"/>
                </a:ext>
              </a:extLst>
            </p:cNvPr>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7872" y="2217073"/>
              <a:ext cx="721821" cy="721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ncrete Cement Mixers Construction Aggregate Industry - Transportation Of  Goods Icon, HD Png Download - kindpng">
              <a:extLst>
                <a:ext uri="{FF2B5EF4-FFF2-40B4-BE49-F238E27FC236}">
                  <a16:creationId xmlns:a16="http://schemas.microsoft.com/office/drawing/2014/main" id="{16F72CE8-BA35-5956-EFCB-F367832CAD48}"/>
                </a:ext>
              </a:extLst>
            </p:cNvPr>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8871" t="-5899" r="4436"/>
            <a:stretch/>
          </p:blipFill>
          <p:spPr bwMode="auto">
            <a:xfrm>
              <a:off x="1715437" y="3030243"/>
              <a:ext cx="686689" cy="5374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umpster Icon - Download Dumpster Icon 50463 | Noun Project">
              <a:extLst>
                <a:ext uri="{FF2B5EF4-FFF2-40B4-BE49-F238E27FC236}">
                  <a16:creationId xmlns:a16="http://schemas.microsoft.com/office/drawing/2014/main" id="{2A99F7C9-8B97-CDBD-3D82-64D03E9D1B9B}"/>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26423" y="3625868"/>
              <a:ext cx="611513" cy="6115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Long Truck icon PNG and SVG Vector Free Download">
              <a:extLst>
                <a:ext uri="{FF2B5EF4-FFF2-40B4-BE49-F238E27FC236}">
                  <a16:creationId xmlns:a16="http://schemas.microsoft.com/office/drawing/2014/main" id="{5F7818B1-CE78-1404-1D3E-D83E6B6B1769}"/>
                </a:ext>
              </a:extLst>
            </p:cNvPr>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2378" y="4401032"/>
              <a:ext cx="611513" cy="305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Excavator Icon - Download in Line Style">
              <a:extLst>
                <a:ext uri="{FF2B5EF4-FFF2-40B4-BE49-F238E27FC236}">
                  <a16:creationId xmlns:a16="http://schemas.microsoft.com/office/drawing/2014/main" id="{870A0D92-DC61-4347-41E2-512933E008DE}"/>
                </a:ext>
              </a:extLst>
            </p:cNvPr>
            <p:cNvPicPr>
              <a:picLocks noChangeAspect="1" noChangeArrowheads="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71746" y="4706789"/>
              <a:ext cx="746998" cy="746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Build, crane, machine, port, ship, tower, unloading icon - Download on  Iconfinder">
              <a:extLst>
                <a:ext uri="{FF2B5EF4-FFF2-40B4-BE49-F238E27FC236}">
                  <a16:creationId xmlns:a16="http://schemas.microsoft.com/office/drawing/2014/main" id="{317F8419-8AD6-8F86-C7D4-206D99DD2BE1}"/>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6653" y="5346360"/>
              <a:ext cx="617184" cy="6171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group, symbol, Hands, Protection, Business, Family, Familiar, insurance icon">
              <a:extLst>
                <a:ext uri="{FF2B5EF4-FFF2-40B4-BE49-F238E27FC236}">
                  <a16:creationId xmlns:a16="http://schemas.microsoft.com/office/drawing/2014/main" id="{61AC1E5F-8D3D-07FA-A20A-8C593AE0D396}"/>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42243" y="999127"/>
              <a:ext cx="617184" cy="617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2">
              <a:extLst>
                <a:ext uri="{FF2B5EF4-FFF2-40B4-BE49-F238E27FC236}">
                  <a16:creationId xmlns:a16="http://schemas.microsoft.com/office/drawing/2014/main" id="{078F183C-AB40-6065-49A4-92300139B5A7}"/>
                </a:ext>
              </a:extLst>
            </p:cNvPr>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3670" y="1596102"/>
              <a:ext cx="603321" cy="60332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hthoek 17">
            <a:extLst>
              <a:ext uri="{FF2B5EF4-FFF2-40B4-BE49-F238E27FC236}">
                <a16:creationId xmlns:a16="http://schemas.microsoft.com/office/drawing/2014/main" id="{8309253D-98FC-3564-EF5C-040FD7723762}"/>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A54B4D95-63B5-2362-406C-5D2A4D490C81}"/>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hthoek 23">
            <a:extLst>
              <a:ext uri="{FF2B5EF4-FFF2-40B4-BE49-F238E27FC236}">
                <a16:creationId xmlns:a16="http://schemas.microsoft.com/office/drawing/2014/main" id="{256605C3-1EFA-CE81-B9A1-235D404CDFD8}"/>
              </a:ext>
            </a:extLst>
          </p:cNvPr>
          <p:cNvSpPr/>
          <p:nvPr/>
        </p:nvSpPr>
        <p:spPr>
          <a:xfrm>
            <a:off x="347520" y="300144"/>
            <a:ext cx="7919772"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75 jaar later…</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20" name="Groep 19">
            <a:extLst>
              <a:ext uri="{FF2B5EF4-FFF2-40B4-BE49-F238E27FC236}">
                <a16:creationId xmlns:a16="http://schemas.microsoft.com/office/drawing/2014/main" id="{6DF77172-8420-5F46-589A-4A255B9A949D}"/>
              </a:ext>
            </a:extLst>
          </p:cNvPr>
          <p:cNvGrpSpPr/>
          <p:nvPr/>
        </p:nvGrpSpPr>
        <p:grpSpPr>
          <a:xfrm>
            <a:off x="-1" y="6269423"/>
            <a:ext cx="12192000" cy="612000"/>
            <a:chOff x="-1" y="6269423"/>
            <a:chExt cx="12192000" cy="612000"/>
          </a:xfrm>
        </p:grpSpPr>
        <p:sp>
          <p:nvSpPr>
            <p:cNvPr id="21" name="Rechthoek 20">
              <a:extLst>
                <a:ext uri="{FF2B5EF4-FFF2-40B4-BE49-F238E27FC236}">
                  <a16:creationId xmlns:a16="http://schemas.microsoft.com/office/drawing/2014/main" id="{00B887A2-DD69-166A-71D3-477F2339355E}"/>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2" name="Groep 21">
              <a:extLst>
                <a:ext uri="{FF2B5EF4-FFF2-40B4-BE49-F238E27FC236}">
                  <a16:creationId xmlns:a16="http://schemas.microsoft.com/office/drawing/2014/main" id="{850D3687-BBBD-4AB9-73A0-C12E33F3B486}"/>
                </a:ext>
              </a:extLst>
            </p:cNvPr>
            <p:cNvGrpSpPr/>
            <p:nvPr/>
          </p:nvGrpSpPr>
          <p:grpSpPr>
            <a:xfrm>
              <a:off x="-1" y="6269423"/>
              <a:ext cx="12192000" cy="612000"/>
              <a:chOff x="-1" y="6269423"/>
              <a:chExt cx="12192000" cy="612000"/>
            </a:xfrm>
          </p:grpSpPr>
          <p:sp>
            <p:nvSpPr>
              <p:cNvPr id="29" name="Rechthoek 28">
                <a:extLst>
                  <a:ext uri="{FF2B5EF4-FFF2-40B4-BE49-F238E27FC236}">
                    <a16:creationId xmlns:a16="http://schemas.microsoft.com/office/drawing/2014/main" id="{CE5446D3-42C2-30DA-715E-F5F1B9296D94}"/>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30" name="Afbeelding 29">
                <a:extLst>
                  <a:ext uri="{FF2B5EF4-FFF2-40B4-BE49-F238E27FC236}">
                    <a16:creationId xmlns:a16="http://schemas.microsoft.com/office/drawing/2014/main" id="{20AE4840-0D60-26C7-A43E-5D02389392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Tree>
    <p:extLst>
      <p:ext uri="{BB962C8B-B14F-4D97-AF65-F5344CB8AC3E}">
        <p14:creationId xmlns:p14="http://schemas.microsoft.com/office/powerpoint/2010/main" val="264742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fbeelding 27">
            <a:extLst>
              <a:ext uri="{FF2B5EF4-FFF2-40B4-BE49-F238E27FC236}">
                <a16:creationId xmlns:a16="http://schemas.microsoft.com/office/drawing/2014/main" id="{83C7BE6D-ADA3-223E-F823-F8C3EA32D4E0}"/>
              </a:ext>
            </a:extLst>
          </p:cNvPr>
          <p:cNvPicPr>
            <a:picLocks noChangeAspect="1"/>
          </p:cNvPicPr>
          <p:nvPr/>
        </p:nvPicPr>
        <p:blipFill rotWithShape="1">
          <a:blip r:embed="rId2">
            <a:extLst>
              <a:ext uri="{28A0092B-C50C-407E-A947-70E740481C1C}">
                <a14:useLocalDpi xmlns:a14="http://schemas.microsoft.com/office/drawing/2010/main" val="0"/>
              </a:ext>
            </a:extLst>
          </a:blip>
          <a:srcRect l="14200" t="236" r="-2497" b="-236"/>
          <a:stretch/>
        </p:blipFill>
        <p:spPr>
          <a:xfrm>
            <a:off x="8253706" y="-17253"/>
            <a:ext cx="4541569" cy="6858000"/>
          </a:xfrm>
          <a:prstGeom prst="rect">
            <a:avLst/>
          </a:prstGeom>
        </p:spPr>
      </p:pic>
      <p:pic>
        <p:nvPicPr>
          <p:cNvPr id="3" name="Afbeelding 2">
            <a:extLst>
              <a:ext uri="{FF2B5EF4-FFF2-40B4-BE49-F238E27FC236}">
                <a16:creationId xmlns:a16="http://schemas.microsoft.com/office/drawing/2014/main" id="{66E8E778-5164-DE2E-914B-CB646E4AE698}"/>
              </a:ext>
            </a:extLst>
          </p:cNvPr>
          <p:cNvPicPr>
            <a:picLocks noChangeAspect="1"/>
          </p:cNvPicPr>
          <p:nvPr/>
        </p:nvPicPr>
        <p:blipFill rotWithShape="1">
          <a:blip r:embed="rId3">
            <a:extLst>
              <a:ext uri="{28A0092B-C50C-407E-A947-70E740481C1C}">
                <a14:useLocalDpi xmlns:a14="http://schemas.microsoft.com/office/drawing/2010/main" val="0"/>
              </a:ext>
            </a:extLst>
          </a:blip>
          <a:srcRect l="16359"/>
          <a:stretch/>
        </p:blipFill>
        <p:spPr>
          <a:xfrm>
            <a:off x="-2646" y="0"/>
            <a:ext cx="4302114" cy="6858000"/>
          </a:xfrm>
          <a:prstGeom prst="rect">
            <a:avLst/>
          </a:prstGeom>
        </p:spPr>
      </p:pic>
      <p:pic>
        <p:nvPicPr>
          <p:cNvPr id="26" name="Afbeelding 25">
            <a:extLst>
              <a:ext uri="{FF2B5EF4-FFF2-40B4-BE49-F238E27FC236}">
                <a16:creationId xmlns:a16="http://schemas.microsoft.com/office/drawing/2014/main" id="{A8466481-DB27-C99C-A925-45A09BF7927B}"/>
              </a:ext>
            </a:extLst>
          </p:cNvPr>
          <p:cNvPicPr>
            <a:picLocks noChangeAspect="1"/>
          </p:cNvPicPr>
          <p:nvPr/>
        </p:nvPicPr>
        <p:blipFill rotWithShape="1">
          <a:blip r:embed="rId4">
            <a:extLst>
              <a:ext uri="{28A0092B-C50C-407E-A947-70E740481C1C}">
                <a14:useLocalDpi xmlns:a14="http://schemas.microsoft.com/office/drawing/2010/main" val="0"/>
              </a:ext>
            </a:extLst>
          </a:blip>
          <a:srcRect l="35629" r="18642"/>
          <a:stretch/>
        </p:blipFill>
        <p:spPr>
          <a:xfrm>
            <a:off x="3954238" y="845"/>
            <a:ext cx="4300814" cy="6268577"/>
          </a:xfrm>
          <a:prstGeom prst="rect">
            <a:avLst/>
          </a:prstGeom>
        </p:spPr>
      </p:pic>
      <p:grpSp>
        <p:nvGrpSpPr>
          <p:cNvPr id="7" name="Groep 6">
            <a:extLst>
              <a:ext uri="{FF2B5EF4-FFF2-40B4-BE49-F238E27FC236}">
                <a16:creationId xmlns:a16="http://schemas.microsoft.com/office/drawing/2014/main" id="{7FA1BBE9-8B9A-9A45-4576-DD28AA77F2F4}"/>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335DBCE7-208C-D384-9CF9-AB50E61A09C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8FE66A82-D5F4-27EF-712E-8000542F74CD}"/>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A9F06C5F-97EA-3B70-77D8-63F1ED5FBA6C}"/>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2F5A5FEE-7D4E-E423-28CB-152A7C07C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29" name="Rechthoek 28">
            <a:extLst>
              <a:ext uri="{FF2B5EF4-FFF2-40B4-BE49-F238E27FC236}">
                <a16:creationId xmlns:a16="http://schemas.microsoft.com/office/drawing/2014/main" id="{D3E87450-69AC-F53A-84D0-72AF8B32BD0F}"/>
              </a:ext>
            </a:extLst>
          </p:cNvPr>
          <p:cNvSpPr/>
          <p:nvPr/>
        </p:nvSpPr>
        <p:spPr>
          <a:xfrm>
            <a:off x="8487192" y="1978928"/>
            <a:ext cx="3488612" cy="1117840"/>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89385157-E803-FFAA-B1D7-7A916C2F18F6}"/>
              </a:ext>
            </a:extLst>
          </p:cNvPr>
          <p:cNvSpPr txBox="1"/>
          <p:nvPr/>
        </p:nvSpPr>
        <p:spPr>
          <a:xfrm>
            <a:off x="8502000" y="2198186"/>
            <a:ext cx="3420000" cy="646331"/>
          </a:xfrm>
          <a:prstGeom prst="rect">
            <a:avLst/>
          </a:prstGeom>
          <a:noFill/>
          <a:ln>
            <a:noFill/>
          </a:ln>
        </p:spPr>
        <p:txBody>
          <a:bodyPr wrap="square" rtlCol="0">
            <a:spAutoFit/>
          </a:bodyPr>
          <a:lstStyle/>
          <a:p>
            <a:pPr algn="ctr"/>
            <a:r>
              <a:rPr lang="nl-NL" dirty="0">
                <a:solidFill>
                  <a:schemeClr val="bg1"/>
                </a:solidFill>
                <a:latin typeface="Fira Sans ExtraBold" panose="020B0903050000020004" pitchFamily="34" charset="0"/>
              </a:rPr>
              <a:t>De overheid merkt ons aan als innovatieve betonkoploper</a:t>
            </a:r>
          </a:p>
        </p:txBody>
      </p:sp>
      <p:sp>
        <p:nvSpPr>
          <p:cNvPr id="31" name="Rechthoek 30">
            <a:extLst>
              <a:ext uri="{FF2B5EF4-FFF2-40B4-BE49-F238E27FC236}">
                <a16:creationId xmlns:a16="http://schemas.microsoft.com/office/drawing/2014/main" id="{25B0C806-46FF-A52A-6244-0B0F6BCA24FA}"/>
              </a:ext>
            </a:extLst>
          </p:cNvPr>
          <p:cNvSpPr/>
          <p:nvPr/>
        </p:nvSpPr>
        <p:spPr>
          <a:xfrm>
            <a:off x="4061567" y="1978928"/>
            <a:ext cx="3959999" cy="1117840"/>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Tekstvak 31">
            <a:extLst>
              <a:ext uri="{FF2B5EF4-FFF2-40B4-BE49-F238E27FC236}">
                <a16:creationId xmlns:a16="http://schemas.microsoft.com/office/drawing/2014/main" id="{5A268C93-5A1F-AA38-0806-BC2E98E92FBE}"/>
              </a:ext>
            </a:extLst>
          </p:cNvPr>
          <p:cNvSpPr txBox="1"/>
          <p:nvPr/>
        </p:nvSpPr>
        <p:spPr>
          <a:xfrm>
            <a:off x="4331566" y="2198186"/>
            <a:ext cx="3420000" cy="646331"/>
          </a:xfrm>
          <a:prstGeom prst="rect">
            <a:avLst/>
          </a:prstGeom>
          <a:noFill/>
          <a:ln>
            <a:noFill/>
          </a:ln>
        </p:spPr>
        <p:txBody>
          <a:bodyPr wrap="square" rtlCol="0">
            <a:spAutoFit/>
          </a:bodyPr>
          <a:lstStyle/>
          <a:p>
            <a:pPr algn="ctr"/>
            <a:r>
              <a:rPr lang="nl-NL" dirty="0">
                <a:solidFill>
                  <a:schemeClr val="bg1"/>
                </a:solidFill>
                <a:latin typeface="Fira Sans ExtraBold" panose="020B0903050000020004" pitchFamily="34" charset="0"/>
              </a:rPr>
              <a:t>We geven afval</a:t>
            </a:r>
          </a:p>
          <a:p>
            <a:pPr algn="ctr"/>
            <a:r>
              <a:rPr lang="nl-NL" dirty="0">
                <a:solidFill>
                  <a:schemeClr val="bg1"/>
                </a:solidFill>
                <a:latin typeface="Fira Sans ExtraBold" panose="020B0903050000020004" pitchFamily="34" charset="0"/>
              </a:rPr>
              <a:t>een nieuw leven</a:t>
            </a:r>
          </a:p>
        </p:txBody>
      </p:sp>
      <p:sp>
        <p:nvSpPr>
          <p:cNvPr id="35" name="Rechthoek 34">
            <a:extLst>
              <a:ext uri="{FF2B5EF4-FFF2-40B4-BE49-F238E27FC236}">
                <a16:creationId xmlns:a16="http://schemas.microsoft.com/office/drawing/2014/main" id="{781A3869-5E28-DB1C-98F8-C2FCEF23AAB3}"/>
              </a:ext>
            </a:extLst>
          </p:cNvPr>
          <p:cNvSpPr/>
          <p:nvPr/>
        </p:nvSpPr>
        <p:spPr>
          <a:xfrm>
            <a:off x="231490" y="1978928"/>
            <a:ext cx="3488612" cy="1117840"/>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Tekstvak 35">
            <a:extLst>
              <a:ext uri="{FF2B5EF4-FFF2-40B4-BE49-F238E27FC236}">
                <a16:creationId xmlns:a16="http://schemas.microsoft.com/office/drawing/2014/main" id="{4C6B6E59-C4FB-38F0-40F0-7E4B251DC0C8}"/>
              </a:ext>
            </a:extLst>
          </p:cNvPr>
          <p:cNvSpPr txBox="1"/>
          <p:nvPr/>
        </p:nvSpPr>
        <p:spPr>
          <a:xfrm>
            <a:off x="246298" y="2198186"/>
            <a:ext cx="3420000" cy="646331"/>
          </a:xfrm>
          <a:prstGeom prst="rect">
            <a:avLst/>
          </a:prstGeom>
          <a:noFill/>
          <a:ln>
            <a:noFill/>
          </a:ln>
        </p:spPr>
        <p:txBody>
          <a:bodyPr wrap="square" rtlCol="0">
            <a:spAutoFit/>
          </a:bodyPr>
          <a:lstStyle/>
          <a:p>
            <a:pPr algn="ctr"/>
            <a:r>
              <a:rPr lang="nl-NL" dirty="0">
                <a:solidFill>
                  <a:schemeClr val="bg1"/>
                </a:solidFill>
                <a:latin typeface="Fira Sans ExtraBold" panose="020B0903050000020004" pitchFamily="34" charset="0"/>
              </a:rPr>
              <a:t>We bouwen mee </a:t>
            </a:r>
          </a:p>
          <a:p>
            <a:pPr algn="ctr"/>
            <a:r>
              <a:rPr lang="nl-NL" dirty="0">
                <a:solidFill>
                  <a:schemeClr val="bg1"/>
                </a:solidFill>
                <a:latin typeface="Fira Sans ExtraBold" panose="020B0903050000020004" pitchFamily="34" charset="0"/>
              </a:rPr>
              <a:t>aan Oost-Nederland</a:t>
            </a:r>
          </a:p>
        </p:txBody>
      </p:sp>
      <p:sp>
        <p:nvSpPr>
          <p:cNvPr id="37" name="Rechthoek 36">
            <a:extLst>
              <a:ext uri="{FF2B5EF4-FFF2-40B4-BE49-F238E27FC236}">
                <a16:creationId xmlns:a16="http://schemas.microsoft.com/office/drawing/2014/main" id="{641DF8E9-2D46-4982-A241-C6AC75EBD07F}"/>
              </a:ext>
            </a:extLst>
          </p:cNvPr>
          <p:cNvSpPr/>
          <p:nvPr/>
        </p:nvSpPr>
        <p:spPr>
          <a:xfrm>
            <a:off x="231490" y="5594212"/>
            <a:ext cx="3488612" cy="39274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Tekstvak 37">
            <a:extLst>
              <a:ext uri="{FF2B5EF4-FFF2-40B4-BE49-F238E27FC236}">
                <a16:creationId xmlns:a16="http://schemas.microsoft.com/office/drawing/2014/main" id="{ED9FF2C9-51A3-92B2-3272-B486AE618EA7}"/>
              </a:ext>
            </a:extLst>
          </p:cNvPr>
          <p:cNvSpPr txBox="1"/>
          <p:nvPr/>
        </p:nvSpPr>
        <p:spPr>
          <a:xfrm>
            <a:off x="585216" y="5630788"/>
            <a:ext cx="2791968" cy="307777"/>
          </a:xfrm>
          <a:prstGeom prst="rect">
            <a:avLst/>
          </a:prstGeom>
          <a:noFill/>
          <a:ln>
            <a:noFill/>
          </a:ln>
        </p:spPr>
        <p:txBody>
          <a:bodyPr wrap="square" rtlCol="0">
            <a:spAutoFit/>
          </a:bodyPr>
          <a:lstStyle/>
          <a:p>
            <a:pPr algn="ctr"/>
            <a:r>
              <a:rPr lang="nl-NL" sz="1400" i="1" dirty="0">
                <a:solidFill>
                  <a:schemeClr val="bg1"/>
                </a:solidFill>
                <a:latin typeface="Fira Sans" panose="020B0503050000020004" pitchFamily="34" charset="0"/>
              </a:rPr>
              <a:t>Infra, sloop &amp; milieutechniek</a:t>
            </a:r>
          </a:p>
        </p:txBody>
      </p:sp>
      <p:sp>
        <p:nvSpPr>
          <p:cNvPr id="39" name="Rechthoek 38">
            <a:extLst>
              <a:ext uri="{FF2B5EF4-FFF2-40B4-BE49-F238E27FC236}">
                <a16:creationId xmlns:a16="http://schemas.microsoft.com/office/drawing/2014/main" id="{09D3B5B1-7DD7-7F96-78DA-7D44D1FE8A6F}"/>
              </a:ext>
            </a:extLst>
          </p:cNvPr>
          <p:cNvSpPr/>
          <p:nvPr/>
        </p:nvSpPr>
        <p:spPr>
          <a:xfrm>
            <a:off x="4271652" y="5450204"/>
            <a:ext cx="3488612" cy="640083"/>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kstvak 39">
            <a:extLst>
              <a:ext uri="{FF2B5EF4-FFF2-40B4-BE49-F238E27FC236}">
                <a16:creationId xmlns:a16="http://schemas.microsoft.com/office/drawing/2014/main" id="{DC334D33-43FE-6C05-2322-9F1C9B102DD8}"/>
              </a:ext>
            </a:extLst>
          </p:cNvPr>
          <p:cNvSpPr txBox="1"/>
          <p:nvPr/>
        </p:nvSpPr>
        <p:spPr>
          <a:xfrm>
            <a:off x="4625378" y="5498973"/>
            <a:ext cx="2791968" cy="523220"/>
          </a:xfrm>
          <a:prstGeom prst="rect">
            <a:avLst/>
          </a:prstGeom>
          <a:noFill/>
          <a:ln>
            <a:noFill/>
          </a:ln>
        </p:spPr>
        <p:txBody>
          <a:bodyPr wrap="square" rtlCol="0">
            <a:spAutoFit/>
          </a:bodyPr>
          <a:lstStyle/>
          <a:p>
            <a:pPr algn="ctr"/>
            <a:r>
              <a:rPr lang="nl-NL" sz="1400" i="1" dirty="0">
                <a:solidFill>
                  <a:schemeClr val="bg1"/>
                </a:solidFill>
                <a:latin typeface="Fira Sans" panose="020B0503050000020004" pitchFamily="34" charset="0"/>
              </a:rPr>
              <a:t>Inzameling en verwerking van afval, levering van grondstoffen</a:t>
            </a:r>
          </a:p>
        </p:txBody>
      </p:sp>
      <p:sp>
        <p:nvSpPr>
          <p:cNvPr id="41" name="Rechthoek 40">
            <a:extLst>
              <a:ext uri="{FF2B5EF4-FFF2-40B4-BE49-F238E27FC236}">
                <a16:creationId xmlns:a16="http://schemas.microsoft.com/office/drawing/2014/main" id="{C8186835-212F-AF27-F13A-3D2DB57A31D9}"/>
              </a:ext>
            </a:extLst>
          </p:cNvPr>
          <p:cNvSpPr/>
          <p:nvPr/>
        </p:nvSpPr>
        <p:spPr>
          <a:xfrm>
            <a:off x="8471898" y="5594212"/>
            <a:ext cx="3488612" cy="39274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Tekstvak 41">
            <a:extLst>
              <a:ext uri="{FF2B5EF4-FFF2-40B4-BE49-F238E27FC236}">
                <a16:creationId xmlns:a16="http://schemas.microsoft.com/office/drawing/2014/main" id="{124E8638-13D9-C523-DD42-71F18E1447A2}"/>
              </a:ext>
            </a:extLst>
          </p:cNvPr>
          <p:cNvSpPr txBox="1"/>
          <p:nvPr/>
        </p:nvSpPr>
        <p:spPr>
          <a:xfrm>
            <a:off x="8825624" y="5630788"/>
            <a:ext cx="2791968" cy="307777"/>
          </a:xfrm>
          <a:prstGeom prst="rect">
            <a:avLst/>
          </a:prstGeom>
          <a:noFill/>
          <a:ln>
            <a:noFill/>
          </a:ln>
        </p:spPr>
        <p:txBody>
          <a:bodyPr wrap="square" rtlCol="0">
            <a:spAutoFit/>
          </a:bodyPr>
          <a:lstStyle/>
          <a:p>
            <a:pPr algn="ctr"/>
            <a:r>
              <a:rPr lang="nl-NL" sz="1400" i="1" dirty="0">
                <a:solidFill>
                  <a:schemeClr val="bg1"/>
                </a:solidFill>
                <a:latin typeface="Fira Sans" panose="020B0503050000020004" pitchFamily="34" charset="0"/>
              </a:rPr>
              <a:t>Circulair beton</a:t>
            </a:r>
          </a:p>
        </p:txBody>
      </p:sp>
    </p:spTree>
    <p:extLst>
      <p:ext uri="{BB962C8B-B14F-4D97-AF65-F5344CB8AC3E}">
        <p14:creationId xmlns:p14="http://schemas.microsoft.com/office/powerpoint/2010/main" val="2063756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27BE2AD-36E5-7098-FC8E-958FCFAE8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3" y="-1143000"/>
            <a:ext cx="12204843" cy="9153632"/>
          </a:xfrm>
          <a:prstGeom prst="rect">
            <a:avLst/>
          </a:prstGeom>
        </p:spPr>
      </p:pic>
      <p:sp>
        <p:nvSpPr>
          <p:cNvPr id="13" name="Rechthoek 12">
            <a:extLst>
              <a:ext uri="{FF2B5EF4-FFF2-40B4-BE49-F238E27FC236}">
                <a16:creationId xmlns:a16="http://schemas.microsoft.com/office/drawing/2014/main" id="{4827D4D6-3AF6-CD8C-FEB3-51347C852B60}"/>
              </a:ext>
            </a:extLst>
          </p:cNvPr>
          <p:cNvSpPr/>
          <p:nvPr/>
        </p:nvSpPr>
        <p:spPr>
          <a:xfrm>
            <a:off x="-100800" y="1465369"/>
            <a:ext cx="537653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AEE1AA7-6AD3-DF0F-C0D5-74571323AB84}"/>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426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0896213"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rPr>
              <a:t>Beton verduurzamen als koploper in het Betonakkoord</a:t>
            </a:r>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6" name="Tekstvak 15">
            <a:extLst>
              <a:ext uri="{FF2B5EF4-FFF2-40B4-BE49-F238E27FC236}">
                <a16:creationId xmlns:a16="http://schemas.microsoft.com/office/drawing/2014/main" id="{D270C5CD-4D7F-8C52-12B9-7DB7B586E4F1}"/>
              </a:ext>
            </a:extLst>
          </p:cNvPr>
          <p:cNvSpPr txBox="1"/>
          <p:nvPr/>
        </p:nvSpPr>
        <p:spPr>
          <a:xfrm>
            <a:off x="347520" y="1701952"/>
            <a:ext cx="4639008" cy="4524315"/>
          </a:xfrm>
          <a:prstGeom prst="rect">
            <a:avLst/>
          </a:prstGeom>
          <a:noFill/>
        </p:spPr>
        <p:txBody>
          <a:bodyPr wrap="square">
            <a:spAutoFit/>
          </a:bodyPr>
          <a:lstStyle/>
          <a:p>
            <a:r>
              <a:rPr lang="nl-NL" b="1" kern="0" dirty="0">
                <a:solidFill>
                  <a:schemeClr val="bg1"/>
                </a:solidFill>
                <a:latin typeface="Fira Sans" panose="020B0503050000020004" pitchFamily="34" charset="0"/>
              </a:rPr>
              <a:t>“Rouwmaat kan nu al voldoen aan circulaire uitvragen van overheden”</a:t>
            </a:r>
          </a:p>
          <a:p>
            <a:endParaRPr lang="nl-NL" b="1" kern="0" dirty="0">
              <a:solidFill>
                <a:schemeClr val="bg1"/>
              </a:solidFill>
              <a:latin typeface="Fira Sans" panose="020B0503050000020004" pitchFamily="34" charset="0"/>
            </a:endParaRPr>
          </a:p>
          <a:p>
            <a:pPr marL="342900" indent="-342900">
              <a:buFont typeface="Arial" panose="020B0604020202020204" pitchFamily="34" charset="0"/>
              <a:buChar char="•"/>
            </a:pPr>
            <a:r>
              <a:rPr lang="nl-NL" kern="0" dirty="0">
                <a:solidFill>
                  <a:schemeClr val="bg1"/>
                </a:solidFill>
                <a:latin typeface="Fira Sans" panose="020B0503050000020004" pitchFamily="34" charset="0"/>
              </a:rPr>
              <a:t>Hoogwaardiger hergebruik van ‘</a:t>
            </a:r>
            <a:r>
              <a:rPr lang="nl-NL" kern="0" dirty="0" err="1">
                <a:solidFill>
                  <a:schemeClr val="bg1"/>
                </a:solidFill>
                <a:latin typeface="Fira Sans" panose="020B0503050000020004" pitchFamily="34" charset="0"/>
              </a:rPr>
              <a:t>sloop’beton</a:t>
            </a:r>
            <a:r>
              <a:rPr lang="nl-NL" kern="0" dirty="0">
                <a:solidFill>
                  <a:schemeClr val="bg1"/>
                </a:solidFill>
                <a:latin typeface="Fira Sans" panose="020B0503050000020004" pitchFamily="34" charset="0"/>
              </a:rPr>
              <a:t> door (eigen) recycling tot granulaten en zand</a:t>
            </a:r>
          </a:p>
          <a:p>
            <a:pPr marL="342900" indent="-342900">
              <a:buFont typeface="Arial" panose="020B0604020202020204" pitchFamily="34" charset="0"/>
              <a:buChar char="•"/>
            </a:pPr>
            <a:endParaRPr lang="nl-NL" b="1" kern="0" dirty="0">
              <a:solidFill>
                <a:schemeClr val="bg1"/>
              </a:solidFill>
              <a:latin typeface="Fira Sans" panose="020B0503050000020004" pitchFamily="34" charset="0"/>
            </a:endParaRPr>
          </a:p>
          <a:p>
            <a:pPr marL="342900" indent="-342900">
              <a:buFont typeface="Arial" panose="020B0604020202020204" pitchFamily="34" charset="0"/>
              <a:buChar char="•"/>
            </a:pPr>
            <a:r>
              <a:rPr lang="nl-NL" kern="0" dirty="0">
                <a:solidFill>
                  <a:schemeClr val="bg1"/>
                </a:solidFill>
                <a:latin typeface="Fira Sans" panose="020B0503050000020004" pitchFamily="34" charset="0"/>
              </a:rPr>
              <a:t>Nieuw beton met een hoger percentage circulaire grondstoffen (meer dan de norm van 35%) én regenwater in plaats van leidingwater</a:t>
            </a:r>
          </a:p>
          <a:p>
            <a:pPr marL="342900" indent="-342900">
              <a:buFont typeface="Arial" panose="020B0604020202020204" pitchFamily="34" charset="0"/>
              <a:buChar char="•"/>
            </a:pPr>
            <a:endParaRPr lang="nl-NL" b="1" kern="0" dirty="0">
              <a:solidFill>
                <a:schemeClr val="bg1"/>
              </a:solidFill>
              <a:latin typeface="Fira Sans" panose="020B0503050000020004" pitchFamily="34" charset="0"/>
            </a:endParaRPr>
          </a:p>
          <a:p>
            <a:pPr marL="342900" indent="-342900">
              <a:buFont typeface="Arial" panose="020B0604020202020204" pitchFamily="34" charset="0"/>
              <a:buChar char="•"/>
            </a:pPr>
            <a:r>
              <a:rPr lang="nl-NL" kern="0" dirty="0">
                <a:solidFill>
                  <a:schemeClr val="bg1"/>
                </a:solidFill>
                <a:latin typeface="Fira Sans" panose="020B0503050000020004" pitchFamily="34" charset="0"/>
              </a:rPr>
              <a:t>Terugdringen van uitstoot in de productieketen door cement te vervangen door alternatieve bindmiddelen zoals </a:t>
            </a:r>
            <a:r>
              <a:rPr lang="nl-NL" kern="0" dirty="0" err="1">
                <a:solidFill>
                  <a:schemeClr val="bg1"/>
                </a:solidFill>
                <a:latin typeface="Fira Sans" panose="020B0503050000020004" pitchFamily="34" charset="0"/>
              </a:rPr>
              <a:t>geopolymeer</a:t>
            </a:r>
            <a:endParaRPr lang="nl-NL" kern="0" dirty="0">
              <a:solidFill>
                <a:schemeClr val="bg1"/>
              </a:solidFill>
              <a:latin typeface="Fira Sans" panose="020B0503050000020004" pitchFamily="34" charset="0"/>
            </a:endParaRPr>
          </a:p>
        </p:txBody>
      </p:sp>
    </p:spTree>
    <p:extLst>
      <p:ext uri="{BB962C8B-B14F-4D97-AF65-F5344CB8AC3E}">
        <p14:creationId xmlns:p14="http://schemas.microsoft.com/office/powerpoint/2010/main" val="2665257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offieprut Go Ahead Eagles krijgt tweede leven - Recycling Nederland">
            <a:extLst>
              <a:ext uri="{FF2B5EF4-FFF2-40B4-BE49-F238E27FC236}">
                <a16:creationId xmlns:a16="http://schemas.microsoft.com/office/drawing/2014/main" id="{42D46DD5-A539-1730-BD3E-B15E4A22F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67" y="0"/>
            <a:ext cx="12564533" cy="7484533"/>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2AEE1AA7-6AD3-DF0F-C0D5-74571323AB84}"/>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1494525"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Koffiedrab, voedselresten en </a:t>
            </a:r>
            <a:r>
              <a:rPr lang="nl-NL" sz="3200" b="1" dirty="0" err="1">
                <a:solidFill>
                  <a:schemeClr val="bg1"/>
                </a:solidFill>
                <a:latin typeface="Fira Sans" panose="020B0503050000020004" pitchFamily="34" charset="0"/>
                <a:ea typeface="ヒラギノ角ゴ Pro W3" pitchFamily="-80" charset="-128"/>
              </a:rPr>
              <a:t>citrusschillen</a:t>
            </a:r>
            <a:r>
              <a:rPr lang="nl-NL" sz="3200" b="1" dirty="0">
                <a:solidFill>
                  <a:schemeClr val="bg1"/>
                </a:solidFill>
                <a:latin typeface="Fira Sans" panose="020B0503050000020004" pitchFamily="34" charset="0"/>
                <a:ea typeface="ヒラギノ角ゴ Pro W3" pitchFamily="-80" charset="-128"/>
              </a:rPr>
              <a:t> uit het restafval </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2049" name="Rechthoek 2048">
            <a:extLst>
              <a:ext uri="{FF2B5EF4-FFF2-40B4-BE49-F238E27FC236}">
                <a16:creationId xmlns:a16="http://schemas.microsoft.com/office/drawing/2014/main" id="{622872BB-2918-7E60-4077-B968D5125028}"/>
              </a:ext>
            </a:extLst>
          </p:cNvPr>
          <p:cNvSpPr/>
          <p:nvPr/>
        </p:nvSpPr>
        <p:spPr>
          <a:xfrm>
            <a:off x="6908595" y="1408944"/>
            <a:ext cx="537653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1" name="Tekstvak 2050">
            <a:extLst>
              <a:ext uri="{FF2B5EF4-FFF2-40B4-BE49-F238E27FC236}">
                <a16:creationId xmlns:a16="http://schemas.microsoft.com/office/drawing/2014/main" id="{37796D94-8D8E-01D6-BECD-C9F19127FD8B}"/>
              </a:ext>
            </a:extLst>
          </p:cNvPr>
          <p:cNvSpPr txBox="1"/>
          <p:nvPr/>
        </p:nvSpPr>
        <p:spPr>
          <a:xfrm>
            <a:off x="7349046" y="1928927"/>
            <a:ext cx="4684560" cy="3970318"/>
          </a:xfrm>
          <a:prstGeom prst="rect">
            <a:avLst/>
          </a:prstGeom>
          <a:noFill/>
        </p:spPr>
        <p:txBody>
          <a:bodyPr wrap="square">
            <a:spAutoFit/>
          </a:bodyPr>
          <a:lstStyle/>
          <a:p>
            <a:r>
              <a:rPr lang="nl-NL" b="1" kern="0" dirty="0">
                <a:solidFill>
                  <a:schemeClr val="bg1"/>
                </a:solidFill>
                <a:latin typeface="Fira Sans" panose="020B0503050000020004" pitchFamily="34" charset="0"/>
              </a:rPr>
              <a:t>We zamelen koffiedrab, voedselresten en </a:t>
            </a:r>
            <a:r>
              <a:rPr lang="nl-NL" b="1" kern="0" dirty="0" err="1">
                <a:solidFill>
                  <a:schemeClr val="bg1"/>
                </a:solidFill>
                <a:latin typeface="Fira Sans" panose="020B0503050000020004" pitchFamily="34" charset="0"/>
              </a:rPr>
              <a:t>citrusschillen</a:t>
            </a:r>
            <a:r>
              <a:rPr lang="nl-NL" b="1" kern="0" dirty="0">
                <a:solidFill>
                  <a:schemeClr val="bg1"/>
                </a:solidFill>
                <a:latin typeface="Fira Sans" panose="020B0503050000020004" pitchFamily="34" charset="0"/>
              </a:rPr>
              <a:t> in bij bedrijven.</a:t>
            </a:r>
          </a:p>
          <a:p>
            <a:endParaRPr lang="nl-NL" b="1" kern="0" dirty="0">
              <a:solidFill>
                <a:schemeClr val="bg1"/>
              </a:solidFill>
              <a:latin typeface="Fira Sans" panose="020B0503050000020004" pitchFamily="34" charset="0"/>
            </a:endParaRPr>
          </a:p>
          <a:p>
            <a:r>
              <a:rPr lang="nl-NL" b="1" kern="0" dirty="0">
                <a:solidFill>
                  <a:schemeClr val="bg1"/>
                </a:solidFill>
                <a:latin typeface="Fira Sans" panose="020B0503050000020004" pitchFamily="34" charset="0"/>
              </a:rPr>
              <a:t>We zagen namelijk dat dit nog vaak in het restafval belandt en dat is zonde, want dan wordt het verbrand. </a:t>
            </a:r>
          </a:p>
          <a:p>
            <a:endParaRPr lang="nl-NL" b="1" kern="0" dirty="0">
              <a:solidFill>
                <a:schemeClr val="bg1"/>
              </a:solidFill>
              <a:latin typeface="Fira Sans" panose="020B0503050000020004" pitchFamily="34" charset="0"/>
            </a:endParaRPr>
          </a:p>
          <a:p>
            <a:r>
              <a:rPr lang="nl-NL" b="1" kern="0" dirty="0">
                <a:solidFill>
                  <a:schemeClr val="bg1"/>
                </a:solidFill>
                <a:latin typeface="Fira Sans" panose="020B0503050000020004" pitchFamily="34" charset="0"/>
              </a:rPr>
              <a:t>Door het emissievrij in te zamelen en te composteren en vergisten, levert het biogas en compost op.</a:t>
            </a:r>
          </a:p>
          <a:p>
            <a:endParaRPr lang="nl-NL" b="1" kern="0" dirty="0">
              <a:solidFill>
                <a:schemeClr val="bg1"/>
              </a:solidFill>
              <a:latin typeface="Fira Sans" panose="020B0503050000020004" pitchFamily="34" charset="0"/>
            </a:endParaRPr>
          </a:p>
          <a:p>
            <a:r>
              <a:rPr lang="nl-NL" b="1" kern="0" dirty="0">
                <a:solidFill>
                  <a:schemeClr val="bg1"/>
                </a:solidFill>
                <a:latin typeface="Fira Sans" panose="020B0503050000020004" pitchFamily="34" charset="0"/>
              </a:rPr>
              <a:t>We zoeken daarnaast actief naar hoogwaardiger toepassingen, geholpen door onderwijsinstellingen in de buurt.</a:t>
            </a:r>
          </a:p>
        </p:txBody>
      </p:sp>
    </p:spTree>
    <p:extLst>
      <p:ext uri="{BB962C8B-B14F-4D97-AF65-F5344CB8AC3E}">
        <p14:creationId xmlns:p14="http://schemas.microsoft.com/office/powerpoint/2010/main" val="13359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fbeelding 30">
            <a:extLst>
              <a:ext uri="{FF2B5EF4-FFF2-40B4-BE49-F238E27FC236}">
                <a16:creationId xmlns:a16="http://schemas.microsoft.com/office/drawing/2014/main" id="{EC51754C-621E-4372-C5C7-4E0621AF1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6" y="31536"/>
            <a:ext cx="12390408" cy="8198064"/>
          </a:xfrm>
          <a:prstGeom prst="rect">
            <a:avLst/>
          </a:prstGeom>
        </p:spPr>
      </p:pic>
      <p:sp>
        <p:nvSpPr>
          <p:cNvPr id="32" name="Rechthoek 31">
            <a:extLst>
              <a:ext uri="{FF2B5EF4-FFF2-40B4-BE49-F238E27FC236}">
                <a16:creationId xmlns:a16="http://schemas.microsoft.com/office/drawing/2014/main" id="{A4B192FD-51FB-5EAD-7936-49C6D70A353F}"/>
              </a:ext>
            </a:extLst>
          </p:cNvPr>
          <p:cNvSpPr/>
          <p:nvPr/>
        </p:nvSpPr>
        <p:spPr>
          <a:xfrm>
            <a:off x="-92931" y="1377041"/>
            <a:ext cx="537653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AEE1AA7-6AD3-DF0F-C0D5-74571323AB84}"/>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426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0896213"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(Industriële) klanten helpen afval te scheiden</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6" name="Tekstvak 15">
            <a:extLst>
              <a:ext uri="{FF2B5EF4-FFF2-40B4-BE49-F238E27FC236}">
                <a16:creationId xmlns:a16="http://schemas.microsoft.com/office/drawing/2014/main" id="{D270C5CD-4D7F-8C52-12B9-7DB7B586E4F1}"/>
              </a:ext>
            </a:extLst>
          </p:cNvPr>
          <p:cNvSpPr txBox="1"/>
          <p:nvPr/>
        </p:nvSpPr>
        <p:spPr>
          <a:xfrm>
            <a:off x="347520" y="1897024"/>
            <a:ext cx="4684560" cy="1477328"/>
          </a:xfrm>
          <a:prstGeom prst="rect">
            <a:avLst/>
          </a:prstGeom>
          <a:noFill/>
        </p:spPr>
        <p:txBody>
          <a:bodyPr wrap="square">
            <a:spAutoFit/>
          </a:bodyPr>
          <a:lstStyle/>
          <a:p>
            <a:r>
              <a:rPr lang="nl-NL" b="1" kern="0" dirty="0">
                <a:solidFill>
                  <a:schemeClr val="bg1"/>
                </a:solidFill>
                <a:latin typeface="Fira Sans" panose="020B0503050000020004" pitchFamily="34" charset="0"/>
              </a:rPr>
              <a:t>Nederland moet 50% circulair zijn in 2030 en voor 100% in 2050. Strengere afvalwetgeving is in omringende landen al ingevoerd. Wij helpen bedrijven zich voor te bereiden.</a:t>
            </a:r>
          </a:p>
        </p:txBody>
      </p:sp>
      <p:grpSp>
        <p:nvGrpSpPr>
          <p:cNvPr id="3" name="Groep 2">
            <a:extLst>
              <a:ext uri="{FF2B5EF4-FFF2-40B4-BE49-F238E27FC236}">
                <a16:creationId xmlns:a16="http://schemas.microsoft.com/office/drawing/2014/main" id="{519AB530-C882-A70E-0BA5-6216610CE572}"/>
              </a:ext>
            </a:extLst>
          </p:cNvPr>
          <p:cNvGrpSpPr/>
          <p:nvPr/>
        </p:nvGrpSpPr>
        <p:grpSpPr>
          <a:xfrm>
            <a:off x="1773971" y="3773249"/>
            <a:ext cx="1948871" cy="2188557"/>
            <a:chOff x="3277929" y="4015993"/>
            <a:chExt cx="1948871" cy="2188557"/>
          </a:xfrm>
        </p:grpSpPr>
        <p:pic>
          <p:nvPicPr>
            <p:cNvPr id="10" name="Picture 6" descr="explain Icon - Download explain Icon 1722621 | Noun Project">
              <a:extLst>
                <a:ext uri="{FF2B5EF4-FFF2-40B4-BE49-F238E27FC236}">
                  <a16:creationId xmlns:a16="http://schemas.microsoft.com/office/drawing/2014/main" id="{FA055542-9890-5484-3377-57FA036B8664}"/>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916567" y="4015993"/>
              <a:ext cx="716874" cy="71687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EE7DC54F-54F9-F631-08BA-3A912D2B1CE7}"/>
                </a:ext>
              </a:extLst>
            </p:cNvPr>
            <p:cNvSpPr txBox="1"/>
            <p:nvPr/>
          </p:nvSpPr>
          <p:spPr>
            <a:xfrm>
              <a:off x="3277929" y="4727222"/>
              <a:ext cx="1948871" cy="1477328"/>
            </a:xfrm>
            <a:prstGeom prst="rect">
              <a:avLst/>
            </a:prstGeom>
            <a:noFill/>
          </p:spPr>
          <p:txBody>
            <a:bodyPr wrap="square" rtlCol="0">
              <a:spAutoFit/>
            </a:bodyPr>
            <a:lstStyle/>
            <a:p>
              <a:pPr algn="ctr" eaLnBrk="0" fontAlgn="base" hangingPunct="0">
                <a:spcBef>
                  <a:spcPct val="0"/>
                </a:spcBef>
                <a:spcAft>
                  <a:spcPct val="0"/>
                </a:spcAft>
              </a:pPr>
              <a:r>
                <a:rPr lang="nl-NL" sz="2000" b="1" kern="0" dirty="0">
                  <a:solidFill>
                    <a:schemeClr val="bg1"/>
                  </a:solidFill>
                  <a:latin typeface="Fira Sans" panose="020B0503050000020004" pitchFamily="34" charset="0"/>
                  <a:ea typeface="ヒラギノ角ゴ Pro W3" pitchFamily="1" charset="-128"/>
                </a:rPr>
                <a:t>Toolkit</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We motiveren je collega’s om afval te scheiden, door het leveren van </a:t>
              </a:r>
              <a:r>
                <a:rPr lang="nl-NL" sz="1400" kern="0" dirty="0" err="1">
                  <a:solidFill>
                    <a:schemeClr val="bg1"/>
                  </a:solidFill>
                  <a:latin typeface="Fira Sans" panose="020B0503050000020004" pitchFamily="34" charset="0"/>
                  <a:ea typeface="ヒラギノ角ゴ Pro W3" pitchFamily="1" charset="-128"/>
                </a:rPr>
                <a:t>toolkits</a:t>
              </a:r>
              <a:r>
                <a:rPr lang="nl-NL" sz="1400" kern="0" dirty="0">
                  <a:solidFill>
                    <a:schemeClr val="bg1"/>
                  </a:solidFill>
                  <a:latin typeface="Fira Sans" panose="020B0503050000020004" pitchFamily="34" charset="0"/>
                  <a:ea typeface="ヒラギノ角ゴ Pro W3" pitchFamily="1" charset="-128"/>
                </a:rPr>
                <a:t> en training</a:t>
              </a:r>
            </a:p>
          </p:txBody>
        </p:sp>
      </p:grpSp>
      <p:grpSp>
        <p:nvGrpSpPr>
          <p:cNvPr id="15" name="Groep 14">
            <a:extLst>
              <a:ext uri="{FF2B5EF4-FFF2-40B4-BE49-F238E27FC236}">
                <a16:creationId xmlns:a16="http://schemas.microsoft.com/office/drawing/2014/main" id="{FAF07484-E7A0-FE35-69E1-B2137925D73D}"/>
              </a:ext>
            </a:extLst>
          </p:cNvPr>
          <p:cNvGrpSpPr/>
          <p:nvPr/>
        </p:nvGrpSpPr>
        <p:grpSpPr>
          <a:xfrm>
            <a:off x="-22482" y="3708601"/>
            <a:ext cx="2080818" cy="2293230"/>
            <a:chOff x="670098" y="3902931"/>
            <a:chExt cx="2080818" cy="2293230"/>
          </a:xfrm>
        </p:grpSpPr>
        <p:sp>
          <p:nvSpPr>
            <p:cNvPr id="17" name="Tekstvak 16">
              <a:extLst>
                <a:ext uri="{FF2B5EF4-FFF2-40B4-BE49-F238E27FC236}">
                  <a16:creationId xmlns:a16="http://schemas.microsoft.com/office/drawing/2014/main" id="{7E1BFEE0-3D57-6BC3-A4EA-9238F2F23977}"/>
                </a:ext>
              </a:extLst>
            </p:cNvPr>
            <p:cNvSpPr txBox="1"/>
            <p:nvPr/>
          </p:nvSpPr>
          <p:spPr>
            <a:xfrm>
              <a:off x="670098" y="4718833"/>
              <a:ext cx="2080818" cy="1477328"/>
            </a:xfrm>
            <a:prstGeom prst="rect">
              <a:avLst/>
            </a:prstGeom>
            <a:noFill/>
          </p:spPr>
          <p:txBody>
            <a:bodyPr wrap="square" rtlCol="0">
              <a:spAutoFit/>
            </a:bodyPr>
            <a:lstStyle/>
            <a:p>
              <a:pPr algn="ctr" eaLnBrk="0" fontAlgn="base" hangingPunct="0">
                <a:spcBef>
                  <a:spcPct val="0"/>
                </a:spcBef>
                <a:spcAft>
                  <a:spcPct val="0"/>
                </a:spcAft>
              </a:pPr>
              <a:r>
                <a:rPr lang="nl-NL" sz="2000" b="1" kern="0" dirty="0">
                  <a:solidFill>
                    <a:schemeClr val="bg1"/>
                  </a:solidFill>
                  <a:latin typeface="Fira Sans" panose="020B0503050000020004" pitchFamily="34" charset="0"/>
                  <a:ea typeface="ヒラギノ角ゴ Pro W3" pitchFamily="1" charset="-128"/>
                </a:rPr>
                <a:t>Besparen</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Kun je iets in je bedrijfsvoering veranderen zodat je minder afval produceert?</a:t>
              </a:r>
            </a:p>
          </p:txBody>
        </p:sp>
        <p:pic>
          <p:nvPicPr>
            <p:cNvPr id="18" name="Afbeelding 17">
              <a:extLst>
                <a:ext uri="{FF2B5EF4-FFF2-40B4-BE49-F238E27FC236}">
                  <a16:creationId xmlns:a16="http://schemas.microsoft.com/office/drawing/2014/main" id="{1CF99A04-6AD3-04B3-2572-849E46578D85}"/>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06300" y="3902931"/>
              <a:ext cx="1024712" cy="951518"/>
            </a:xfrm>
            <a:prstGeom prst="rect">
              <a:avLst/>
            </a:prstGeom>
          </p:spPr>
        </p:pic>
        <p:pic>
          <p:nvPicPr>
            <p:cNvPr id="19" name="Afbeelding 18">
              <a:extLst>
                <a:ext uri="{FF2B5EF4-FFF2-40B4-BE49-F238E27FC236}">
                  <a16:creationId xmlns:a16="http://schemas.microsoft.com/office/drawing/2014/main" id="{C91E674C-6F2D-500B-6057-0C6663E8ECE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foregroundMark x1="25225" y1="76136" x2="25225" y2="76136"/>
                          <a14:foregroundMark x1="18018" y1="59659" x2="18018" y2="59659"/>
                          <a14:foregroundMark x1="59910" y1="59659" x2="59910" y2="59659"/>
                          <a14:foregroundMark x1="72072" y1="59091" x2="72072" y2="59091"/>
                          <a14:foregroundMark x1="73874" y1="35227" x2="73874" y2="35227"/>
                          <a14:foregroundMark x1="57658" y1="35227" x2="57658" y2="35227"/>
                          <a14:foregroundMark x1="41441" y1="32386" x2="41441" y2="32386"/>
                          <a14:foregroundMark x1="22072" y1="34659" x2="22072" y2="34659"/>
                          <a14:foregroundMark x1="21622" y1="15341" x2="21622" y2="15341"/>
                          <a14:foregroundMark x1="40541" y1="13068" x2="40541" y2="13068"/>
                          <a14:foregroundMark x1="56306" y1="14205" x2="56306" y2="14205"/>
                          <a14:foregroundMark x1="74324" y1="13068" x2="74324" y2="13068"/>
                        </a14:backgroundRemoval>
                      </a14:imgEffect>
                    </a14:imgLayer>
                  </a14:imgProps>
                </a:ext>
              </a:extLst>
            </a:blip>
            <a:stretch>
              <a:fillRect/>
            </a:stretch>
          </p:blipFill>
          <p:spPr>
            <a:xfrm>
              <a:off x="1564358" y="3965212"/>
              <a:ext cx="1042558" cy="826532"/>
            </a:xfrm>
            <a:prstGeom prst="rect">
              <a:avLst/>
            </a:prstGeom>
          </p:spPr>
        </p:pic>
      </p:grpSp>
      <p:grpSp>
        <p:nvGrpSpPr>
          <p:cNvPr id="20" name="Groep 19">
            <a:extLst>
              <a:ext uri="{FF2B5EF4-FFF2-40B4-BE49-F238E27FC236}">
                <a16:creationId xmlns:a16="http://schemas.microsoft.com/office/drawing/2014/main" id="{49DA728D-44D8-BB78-B87E-48A076136EDC}"/>
              </a:ext>
            </a:extLst>
          </p:cNvPr>
          <p:cNvGrpSpPr/>
          <p:nvPr/>
        </p:nvGrpSpPr>
        <p:grpSpPr>
          <a:xfrm>
            <a:off x="3324928" y="3885866"/>
            <a:ext cx="2248512" cy="2306474"/>
            <a:chOff x="5753813" y="4118105"/>
            <a:chExt cx="2248512" cy="2306474"/>
          </a:xfrm>
        </p:grpSpPr>
        <p:sp>
          <p:nvSpPr>
            <p:cNvPr id="21" name="Tekstvak 20">
              <a:extLst>
                <a:ext uri="{FF2B5EF4-FFF2-40B4-BE49-F238E27FC236}">
                  <a16:creationId xmlns:a16="http://schemas.microsoft.com/office/drawing/2014/main" id="{5661A9B5-9373-ED3E-3A5F-569C6D179AE3}"/>
                </a:ext>
              </a:extLst>
            </p:cNvPr>
            <p:cNvSpPr txBox="1"/>
            <p:nvPr/>
          </p:nvSpPr>
          <p:spPr>
            <a:xfrm>
              <a:off x="5753813" y="4731808"/>
              <a:ext cx="2248512" cy="1692771"/>
            </a:xfrm>
            <a:prstGeom prst="rect">
              <a:avLst/>
            </a:prstGeom>
            <a:noFill/>
          </p:spPr>
          <p:txBody>
            <a:bodyPr wrap="square" rtlCol="0">
              <a:spAutoFit/>
            </a:bodyPr>
            <a:lstStyle/>
            <a:p>
              <a:pPr algn="ctr" eaLnBrk="0" fontAlgn="base" hangingPunct="0">
                <a:spcBef>
                  <a:spcPct val="0"/>
                </a:spcBef>
                <a:spcAft>
                  <a:spcPct val="0"/>
                </a:spcAft>
              </a:pPr>
              <a:r>
                <a:rPr lang="nl-NL" sz="2000" b="1" kern="0" dirty="0">
                  <a:solidFill>
                    <a:schemeClr val="bg1"/>
                  </a:solidFill>
                  <a:latin typeface="Fira Sans" panose="020B0503050000020004" pitchFamily="34" charset="0"/>
                  <a:ea typeface="ヒラギノ角ゴ Pro W3" pitchFamily="1" charset="-128"/>
                </a:rPr>
                <a:t>Succes</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We monitoren </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je afvalprestaties middels </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onze </a:t>
              </a:r>
            </a:p>
            <a:p>
              <a:pPr algn="ctr" eaLnBrk="0" fontAlgn="base" hangingPunct="0">
                <a:spcBef>
                  <a:spcPct val="0"/>
                </a:spcBef>
                <a:spcAft>
                  <a:spcPct val="0"/>
                </a:spcAft>
              </a:pPr>
              <a:r>
                <a:rPr lang="nl-NL" sz="1400" kern="0" dirty="0">
                  <a:solidFill>
                    <a:schemeClr val="bg1"/>
                  </a:solidFill>
                  <a:latin typeface="Fira Sans" panose="020B0503050000020004" pitchFamily="34" charset="0"/>
                  <a:ea typeface="ヒラギノ角ゴ Pro W3" pitchFamily="1" charset="-128"/>
                </a:rPr>
                <a:t>afvalrapportage</a:t>
              </a:r>
              <a:endParaRPr lang="nl-NL" sz="1600" kern="0" dirty="0">
                <a:solidFill>
                  <a:schemeClr val="bg1"/>
                </a:solidFill>
                <a:latin typeface="Fira Sans" panose="020B0503050000020004" pitchFamily="34" charset="0"/>
                <a:ea typeface="ヒラギノ角ゴ Pro W3" pitchFamily="1" charset="-128"/>
              </a:endParaRPr>
            </a:p>
            <a:p>
              <a:pPr algn="ctr" eaLnBrk="0" fontAlgn="base" hangingPunct="0">
                <a:spcBef>
                  <a:spcPct val="0"/>
                </a:spcBef>
                <a:spcAft>
                  <a:spcPct val="0"/>
                </a:spcAft>
              </a:pPr>
              <a:endParaRPr lang="nl-NL" sz="1400" kern="0" dirty="0">
                <a:solidFill>
                  <a:schemeClr val="bg1"/>
                </a:solidFill>
                <a:latin typeface="Fira Sans" panose="020B0503050000020004" pitchFamily="34" charset="0"/>
                <a:ea typeface="ヒラギノ角ゴ Pro W3" pitchFamily="1" charset="-128"/>
              </a:endParaRPr>
            </a:p>
          </p:txBody>
        </p:sp>
        <p:pic>
          <p:nvPicPr>
            <p:cNvPr id="22" name="Picture 4" descr="Dashboard icon - Themify Icons">
              <a:hlinkClick r:id="rId9"/>
              <a:extLst>
                <a:ext uri="{FF2B5EF4-FFF2-40B4-BE49-F238E27FC236}">
                  <a16:creationId xmlns:a16="http://schemas.microsoft.com/office/drawing/2014/main" id="{58C195B6-2576-7EA9-1B07-FDF0D438A94B}"/>
                </a:ext>
              </a:extLst>
            </p:cNvPr>
            <p:cNvPicPr>
              <a:picLocks noChangeAspect="1" noChangeArrowheads="1"/>
            </p:cNvPicPr>
            <p:nvPr/>
          </p:nvPicPr>
          <p:blipFill rotWithShape="1">
            <a:blip r:embed="rId10" cstate="print">
              <a:lum bright="70000" contrast="-70000"/>
              <a:extLst>
                <a:ext uri="{28A0092B-C50C-407E-A947-70E740481C1C}">
                  <a14:useLocalDpi xmlns:a14="http://schemas.microsoft.com/office/drawing/2010/main" val="0"/>
                </a:ext>
              </a:extLst>
            </a:blip>
            <a:srcRect b="18159"/>
            <a:stretch/>
          </p:blipFill>
          <p:spPr bwMode="auto">
            <a:xfrm flipH="1">
              <a:off x="6499427" y="4118105"/>
              <a:ext cx="780234" cy="6385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51787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AF35012-B082-2E37-D04D-E039A24354F2}"/>
              </a:ext>
            </a:extLst>
          </p:cNvPr>
          <p:cNvSpPr/>
          <p:nvPr/>
        </p:nvSpPr>
        <p:spPr>
          <a:xfrm>
            <a:off x="0" y="0"/>
            <a:ext cx="12192000" cy="110880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81C0CBFD-CF87-94DB-99E3-AB91BC1CA73B}"/>
              </a:ext>
            </a:extLst>
          </p:cNvPr>
          <p:cNvSpPr/>
          <p:nvPr/>
        </p:nvSpPr>
        <p:spPr>
          <a:xfrm>
            <a:off x="8232001" y="1108800"/>
            <a:ext cx="3959999" cy="555616"/>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B0918B20-E7A8-2D1E-10FF-558660E8BC18}"/>
              </a:ext>
            </a:extLst>
          </p:cNvPr>
          <p:cNvSpPr/>
          <p:nvPr/>
        </p:nvSpPr>
        <p:spPr>
          <a:xfrm>
            <a:off x="360363" y="323567"/>
            <a:ext cx="10352377"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rPr>
              <a:t>Inner Development Goals  (IDG) </a:t>
            </a:r>
          </a:p>
        </p:txBody>
      </p:sp>
      <p:grpSp>
        <p:nvGrpSpPr>
          <p:cNvPr id="8" name="Groep 7">
            <a:extLst>
              <a:ext uri="{FF2B5EF4-FFF2-40B4-BE49-F238E27FC236}">
                <a16:creationId xmlns:a16="http://schemas.microsoft.com/office/drawing/2014/main" id="{6AAF216F-C852-7EC7-DF78-89F03864E57B}"/>
              </a:ext>
            </a:extLst>
          </p:cNvPr>
          <p:cNvGrpSpPr/>
          <p:nvPr/>
        </p:nvGrpSpPr>
        <p:grpSpPr>
          <a:xfrm>
            <a:off x="-1" y="6269423"/>
            <a:ext cx="12192000" cy="612000"/>
            <a:chOff x="-1" y="6269423"/>
            <a:chExt cx="12192000" cy="612000"/>
          </a:xfrm>
        </p:grpSpPr>
        <p:sp>
          <p:nvSpPr>
            <p:cNvPr id="9" name="Rechthoek 8">
              <a:extLst>
                <a:ext uri="{FF2B5EF4-FFF2-40B4-BE49-F238E27FC236}">
                  <a16:creationId xmlns:a16="http://schemas.microsoft.com/office/drawing/2014/main" id="{190B9E99-00C5-76B7-F665-7A79D58CCF2C}"/>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10" name="Groep 9">
              <a:extLst>
                <a:ext uri="{FF2B5EF4-FFF2-40B4-BE49-F238E27FC236}">
                  <a16:creationId xmlns:a16="http://schemas.microsoft.com/office/drawing/2014/main" id="{93AD58A4-54A4-7DC7-D4B5-1216CABA3003}"/>
                </a:ext>
              </a:extLst>
            </p:cNvPr>
            <p:cNvGrpSpPr/>
            <p:nvPr/>
          </p:nvGrpSpPr>
          <p:grpSpPr>
            <a:xfrm>
              <a:off x="-1" y="6269423"/>
              <a:ext cx="12192000" cy="612000"/>
              <a:chOff x="-1" y="6269423"/>
              <a:chExt cx="12192000" cy="612000"/>
            </a:xfrm>
          </p:grpSpPr>
          <p:sp>
            <p:nvSpPr>
              <p:cNvPr id="12" name="Rechthoek 11">
                <a:extLst>
                  <a:ext uri="{FF2B5EF4-FFF2-40B4-BE49-F238E27FC236}">
                    <a16:creationId xmlns:a16="http://schemas.microsoft.com/office/drawing/2014/main" id="{284B85D1-1835-FB0E-946A-17D78499A808}"/>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3" name="Afbeelding 12">
                <a:extLst>
                  <a:ext uri="{FF2B5EF4-FFF2-40B4-BE49-F238E27FC236}">
                    <a16:creationId xmlns:a16="http://schemas.microsoft.com/office/drawing/2014/main" id="{2676EE07-9747-ADD2-419E-FC22361F9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16" name="Tekstvak 15">
            <a:extLst>
              <a:ext uri="{FF2B5EF4-FFF2-40B4-BE49-F238E27FC236}">
                <a16:creationId xmlns:a16="http://schemas.microsoft.com/office/drawing/2014/main" id="{A212D6D4-B374-77CF-75B3-A6623B8D8F48}"/>
              </a:ext>
            </a:extLst>
          </p:cNvPr>
          <p:cNvSpPr txBox="1"/>
          <p:nvPr/>
        </p:nvSpPr>
        <p:spPr>
          <a:xfrm>
            <a:off x="9132507" y="4812000"/>
            <a:ext cx="2630516" cy="984885"/>
          </a:xfrm>
          <a:prstGeom prst="rect">
            <a:avLst/>
          </a:prstGeom>
          <a:noFill/>
        </p:spPr>
        <p:txBody>
          <a:bodyPr wrap="square">
            <a:spAutoFit/>
          </a:bodyPr>
          <a:lstStyle/>
          <a:p>
            <a:pPr eaLnBrk="0" fontAlgn="base" hangingPunct="0">
              <a:spcBef>
                <a:spcPct val="0"/>
              </a:spcBef>
              <a:spcAft>
                <a:spcPct val="0"/>
              </a:spcAft>
            </a:pPr>
            <a:r>
              <a:rPr lang="nl-NL" sz="2000" b="1" kern="0" dirty="0">
                <a:solidFill>
                  <a:srgbClr val="C00D0D"/>
                </a:solidFill>
                <a:latin typeface="Fira Sans" panose="020B0503050000020004" pitchFamily="34" charset="0"/>
                <a:ea typeface="ヒラギノ角ゴ Pro W3" pitchFamily="1" charset="-128"/>
              </a:rPr>
              <a:t>Jeroen Joling</a:t>
            </a:r>
          </a:p>
          <a:p>
            <a:pPr eaLnBrk="0" fontAlgn="base" hangingPunct="0">
              <a:spcBef>
                <a:spcPct val="0"/>
              </a:spcBef>
              <a:spcAft>
                <a:spcPct val="0"/>
              </a:spcAft>
            </a:pPr>
            <a:r>
              <a:rPr lang="nl-NL" sz="2000" i="1" kern="0" dirty="0">
                <a:solidFill>
                  <a:srgbClr val="000000">
                    <a:lumMod val="65000"/>
                    <a:lumOff val="35000"/>
                  </a:srgbClr>
                </a:solidFill>
                <a:latin typeface="Fira Sans" panose="020B0503050000020004" pitchFamily="34" charset="0"/>
                <a:ea typeface="ヒラギノ角ゴ Pro W3" pitchFamily="1" charset="-128"/>
              </a:rPr>
              <a:t>Manager transport</a:t>
            </a:r>
          </a:p>
          <a:p>
            <a:pPr eaLnBrk="0" fontAlgn="base" hangingPunct="0">
              <a:spcBef>
                <a:spcPct val="0"/>
              </a:spcBef>
              <a:spcAft>
                <a:spcPct val="0"/>
              </a:spcAft>
            </a:pPr>
            <a:r>
              <a:rPr lang="nl-NL" i="1" kern="0" dirty="0">
                <a:solidFill>
                  <a:srgbClr val="000000">
                    <a:lumMod val="65000"/>
                    <a:lumOff val="35000"/>
                  </a:srgbClr>
                </a:solidFill>
                <a:latin typeface="Fira Sans" panose="020B0503050000020004" pitchFamily="34" charset="0"/>
                <a:ea typeface="ヒラギノ角ゴ Pro W3" pitchFamily="1" charset="-128"/>
              </a:rPr>
              <a:t>j.joling@rouwmaat.nl</a:t>
            </a:r>
          </a:p>
        </p:txBody>
      </p:sp>
      <p:pic>
        <p:nvPicPr>
          <p:cNvPr id="3" name="Afbeelding 2">
            <a:extLst>
              <a:ext uri="{FF2B5EF4-FFF2-40B4-BE49-F238E27FC236}">
                <a16:creationId xmlns:a16="http://schemas.microsoft.com/office/drawing/2014/main" id="{7BA6EF28-1741-B75B-01B4-D8B09D99AC3B}"/>
              </a:ext>
            </a:extLst>
          </p:cNvPr>
          <p:cNvPicPr>
            <a:picLocks noChangeAspect="1"/>
          </p:cNvPicPr>
          <p:nvPr/>
        </p:nvPicPr>
        <p:blipFill rotWithShape="1">
          <a:blip r:embed="rId3">
            <a:extLst>
              <a:ext uri="{28A0092B-C50C-407E-A947-70E740481C1C}">
                <a14:useLocalDpi xmlns:a14="http://schemas.microsoft.com/office/drawing/2010/main" val="0"/>
              </a:ext>
            </a:extLst>
          </a:blip>
          <a:srcRect l="43235" t="-342" b="14556"/>
          <a:stretch/>
        </p:blipFill>
        <p:spPr>
          <a:xfrm>
            <a:off x="9132507" y="2017142"/>
            <a:ext cx="2295073" cy="231257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6" name="Tekstvak 5">
            <a:extLst>
              <a:ext uri="{FF2B5EF4-FFF2-40B4-BE49-F238E27FC236}">
                <a16:creationId xmlns:a16="http://schemas.microsoft.com/office/drawing/2014/main" id="{39F22F68-E508-94CC-9DE3-3ABDA5C3F8B0}"/>
              </a:ext>
            </a:extLst>
          </p:cNvPr>
          <p:cNvSpPr txBox="1"/>
          <p:nvPr/>
        </p:nvSpPr>
        <p:spPr>
          <a:xfrm>
            <a:off x="782731" y="1664416"/>
            <a:ext cx="6000361" cy="1200329"/>
          </a:xfrm>
          <a:prstGeom prst="rect">
            <a:avLst/>
          </a:prstGeom>
          <a:noFill/>
        </p:spPr>
        <p:txBody>
          <a:bodyPr wrap="none" rtlCol="0">
            <a:spAutoFit/>
          </a:bodyPr>
          <a:lstStyle/>
          <a:p>
            <a:pPr marL="342900" indent="-342900">
              <a:buFont typeface="Arial" panose="020B0604020202020204" pitchFamily="34" charset="0"/>
              <a:buChar char="•"/>
            </a:pPr>
            <a:r>
              <a:rPr lang="nl-NL" sz="2400" b="1" kern="0" dirty="0">
                <a:latin typeface="Fira Sans" panose="020B0503050000020004" pitchFamily="34" charset="0"/>
              </a:rPr>
              <a:t>Algemene introductie Rouwmaat</a:t>
            </a:r>
          </a:p>
          <a:p>
            <a:pPr marL="342900" indent="-342900">
              <a:buFont typeface="Arial" panose="020B0604020202020204" pitchFamily="34" charset="0"/>
              <a:buChar char="•"/>
            </a:pPr>
            <a:endParaRPr lang="nl-NL" sz="2400" b="1" kern="0" dirty="0">
              <a:latin typeface="Fira Sans" panose="020B0503050000020004" pitchFamily="34" charset="0"/>
            </a:endParaRPr>
          </a:p>
          <a:p>
            <a:pPr marL="342900" indent="-342900">
              <a:buFont typeface="Arial" panose="020B0604020202020204" pitchFamily="34" charset="0"/>
              <a:buChar char="•"/>
            </a:pPr>
            <a:r>
              <a:rPr lang="nl-NL" sz="2400" b="1" kern="0" dirty="0">
                <a:latin typeface="Fira Sans" panose="020B0503050000020004" pitchFamily="34" charset="0"/>
              </a:rPr>
              <a:t>Duurzaamheid: wat doet Rouwmaat al?</a:t>
            </a:r>
            <a:endParaRPr lang="nl-NL" sz="2400" kern="0" dirty="0">
              <a:latin typeface="Fira Sans" panose="020B0503050000020004" pitchFamily="34" charset="0"/>
            </a:endParaRPr>
          </a:p>
        </p:txBody>
      </p:sp>
      <p:pic>
        <p:nvPicPr>
          <p:cNvPr id="11" name="Afbeelding 10">
            <a:extLst>
              <a:ext uri="{FF2B5EF4-FFF2-40B4-BE49-F238E27FC236}">
                <a16:creationId xmlns:a16="http://schemas.microsoft.com/office/drawing/2014/main" id="{6F3595E6-6132-A4AB-6C67-3B2FFD6AAB9C}"/>
              </a:ext>
            </a:extLst>
          </p:cNvPr>
          <p:cNvPicPr>
            <a:picLocks noChangeAspect="1"/>
          </p:cNvPicPr>
          <p:nvPr/>
        </p:nvPicPr>
        <p:blipFill>
          <a:blip r:embed="rId4"/>
          <a:stretch>
            <a:fillRect/>
          </a:stretch>
        </p:blipFill>
        <p:spPr>
          <a:xfrm>
            <a:off x="860039" y="1677774"/>
            <a:ext cx="6647507" cy="3835575"/>
          </a:xfrm>
          <a:prstGeom prst="rect">
            <a:avLst/>
          </a:prstGeom>
        </p:spPr>
      </p:pic>
    </p:spTree>
    <p:extLst>
      <p:ext uri="{BB962C8B-B14F-4D97-AF65-F5344CB8AC3E}">
        <p14:creationId xmlns:p14="http://schemas.microsoft.com/office/powerpoint/2010/main" val="1733599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hlinkClick r:id="rId2"/>
            <a:extLst>
              <a:ext uri="{FF2B5EF4-FFF2-40B4-BE49-F238E27FC236}">
                <a16:creationId xmlns:a16="http://schemas.microsoft.com/office/drawing/2014/main" id="{5CCF7241-1932-9134-907D-1FC6B0717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03" y="-207991"/>
            <a:ext cx="12552349" cy="7274835"/>
          </a:xfrm>
          <a:prstGeom prst="rect">
            <a:avLst/>
          </a:prstGeom>
        </p:spPr>
      </p:pic>
      <p:sp>
        <p:nvSpPr>
          <p:cNvPr id="4" name="Rechthoek 3">
            <a:extLst>
              <a:ext uri="{FF2B5EF4-FFF2-40B4-BE49-F238E27FC236}">
                <a16:creationId xmlns:a16="http://schemas.microsoft.com/office/drawing/2014/main" id="{2AEE1AA7-6AD3-DF0F-C0D5-74571323AB84}"/>
              </a:ext>
            </a:extLst>
          </p:cNvPr>
          <p:cNvSpPr/>
          <p:nvPr/>
        </p:nvSpPr>
        <p:spPr>
          <a:xfrm>
            <a:off x="-12843" y="-23423"/>
            <a:ext cx="12192000" cy="1108800"/>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75CAB5A-7BC7-D560-3A19-FD05D1A416CB}"/>
              </a:ext>
            </a:extLst>
          </p:cNvPr>
          <p:cNvSpPr/>
          <p:nvPr/>
        </p:nvSpPr>
        <p:spPr>
          <a:xfrm>
            <a:off x="6896411" y="1085377"/>
            <a:ext cx="5279999" cy="555616"/>
          </a:xfrm>
          <a:prstGeom prst="rect">
            <a:avLst/>
          </a:prstGeom>
          <a:solidFill>
            <a:srgbClr val="E3061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BE24AC32-87A7-D1C4-DB7E-B59D7A0D7C2B}"/>
              </a:ext>
            </a:extLst>
          </p:cNvPr>
          <p:cNvSpPr/>
          <p:nvPr/>
        </p:nvSpPr>
        <p:spPr>
          <a:xfrm>
            <a:off x="347519" y="300144"/>
            <a:ext cx="11370348" cy="584775"/>
          </a:xfrm>
          <a:prstGeom prst="rect">
            <a:avLst/>
          </a:prstGeom>
          <a:noFill/>
        </p:spPr>
        <p:txBody>
          <a:bodyPr wrap="square" lIns="91440" tIns="45720" rIns="91440" bIns="45720">
            <a:spAutoFit/>
          </a:bodyPr>
          <a:lstStyle/>
          <a:p>
            <a:pPr marL="0" marR="0" indent="0" defTabSz="914400" rtl="0" eaLnBrk="0" fontAlgn="base" latinLnBrk="0" hangingPunct="0">
              <a:lnSpc>
                <a:spcPct val="100000"/>
              </a:lnSpc>
              <a:spcBef>
                <a:spcPct val="0"/>
              </a:spcBef>
              <a:spcAft>
                <a:spcPct val="0"/>
              </a:spcAft>
              <a:buClrTx/>
              <a:buSzTx/>
              <a:buFontTx/>
              <a:buNone/>
              <a:tabLst/>
            </a:pPr>
            <a:r>
              <a:rPr lang="nl-NL" sz="3200" b="1" dirty="0">
                <a:solidFill>
                  <a:schemeClr val="bg1"/>
                </a:solidFill>
                <a:latin typeface="Fira Sans" panose="020B0503050000020004" pitchFamily="34" charset="0"/>
                <a:ea typeface="ヒラギノ角ゴ Pro W3" pitchFamily="-80" charset="-128"/>
              </a:rPr>
              <a:t>Brandstofverbruik terugdringen door </a:t>
            </a:r>
            <a:r>
              <a:rPr lang="nl-NL" sz="3200" b="1" dirty="0" err="1">
                <a:solidFill>
                  <a:schemeClr val="bg1"/>
                </a:solidFill>
                <a:latin typeface="Fira Sans" panose="020B0503050000020004" pitchFamily="34" charset="0"/>
                <a:ea typeface="ヒラギノ角ゴ Pro W3" pitchFamily="-80" charset="-128"/>
              </a:rPr>
              <a:t>rijcoaching</a:t>
            </a:r>
            <a:endParaRPr kumimoji="0" lang="nl-NL" sz="3200" b="1" i="0" u="none" strike="noStrike" cap="none" normalizeH="0" baseline="0" dirty="0">
              <a:ln>
                <a:noFill/>
              </a:ln>
              <a:solidFill>
                <a:schemeClr val="bg1"/>
              </a:solidFill>
              <a:effectLst/>
              <a:latin typeface="Fira Sans" panose="020B0503050000020004" pitchFamily="34" charset="0"/>
              <a:ea typeface="ヒラギノ角ゴ Pro W3" pitchFamily="-80" charset="-128"/>
            </a:endParaRPr>
          </a:p>
        </p:txBody>
      </p:sp>
      <p:sp>
        <p:nvSpPr>
          <p:cNvPr id="23" name="Rechthoek 22">
            <a:extLst>
              <a:ext uri="{FF2B5EF4-FFF2-40B4-BE49-F238E27FC236}">
                <a16:creationId xmlns:a16="http://schemas.microsoft.com/office/drawing/2014/main" id="{83651824-BD5C-B3A5-B6DC-AE1231DF7A63}"/>
              </a:ext>
            </a:extLst>
          </p:cNvPr>
          <p:cNvSpPr/>
          <p:nvPr/>
        </p:nvSpPr>
        <p:spPr>
          <a:xfrm>
            <a:off x="6896411" y="1377041"/>
            <a:ext cx="5376538" cy="4935432"/>
          </a:xfrm>
          <a:prstGeom prst="rect">
            <a:avLst/>
          </a:prstGeom>
          <a:solidFill>
            <a:srgbClr val="E3061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6FE91C60-3F96-8ABE-8DBA-B5072B27BEDD}"/>
              </a:ext>
            </a:extLst>
          </p:cNvPr>
          <p:cNvGrpSpPr/>
          <p:nvPr/>
        </p:nvGrpSpPr>
        <p:grpSpPr>
          <a:xfrm>
            <a:off x="-1" y="6269423"/>
            <a:ext cx="12192000" cy="612000"/>
            <a:chOff x="-1" y="6269423"/>
            <a:chExt cx="12192000" cy="612000"/>
          </a:xfrm>
        </p:grpSpPr>
        <p:sp>
          <p:nvSpPr>
            <p:cNvPr id="8" name="Rechthoek 7">
              <a:extLst>
                <a:ext uri="{FF2B5EF4-FFF2-40B4-BE49-F238E27FC236}">
                  <a16:creationId xmlns:a16="http://schemas.microsoft.com/office/drawing/2014/main" id="{F7F14856-E18A-202D-9F00-5FB928FC6BD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ep 8">
              <a:extLst>
                <a:ext uri="{FF2B5EF4-FFF2-40B4-BE49-F238E27FC236}">
                  <a16:creationId xmlns:a16="http://schemas.microsoft.com/office/drawing/2014/main" id="{B2EF5EB5-3362-FB48-213A-2A82F61B49E6}"/>
                </a:ext>
              </a:extLst>
            </p:cNvPr>
            <p:cNvGrpSpPr/>
            <p:nvPr/>
          </p:nvGrpSpPr>
          <p:grpSpPr>
            <a:xfrm>
              <a:off x="-1" y="6269423"/>
              <a:ext cx="12192000" cy="612000"/>
              <a:chOff x="-1" y="6269423"/>
              <a:chExt cx="12192000" cy="612000"/>
            </a:xfrm>
          </p:grpSpPr>
          <p:sp>
            <p:nvSpPr>
              <p:cNvPr id="11" name="Rechthoek 10">
                <a:extLst>
                  <a:ext uri="{FF2B5EF4-FFF2-40B4-BE49-F238E27FC236}">
                    <a16:creationId xmlns:a16="http://schemas.microsoft.com/office/drawing/2014/main" id="{9FE054F9-718E-F59D-82C7-8867382E60F7}"/>
                  </a:ext>
                </a:extLst>
              </p:cNvPr>
              <p:cNvSpPr/>
              <p:nvPr/>
            </p:nvSpPr>
            <p:spPr>
              <a:xfrm>
                <a:off x="-1" y="6269423"/>
                <a:ext cx="12192000" cy="612000"/>
              </a:xfrm>
              <a:prstGeom prst="rect">
                <a:avLst/>
              </a:prstGeom>
              <a:solidFill>
                <a:srgbClr val="C0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2" name="Afbeelding 11">
                <a:extLst>
                  <a:ext uri="{FF2B5EF4-FFF2-40B4-BE49-F238E27FC236}">
                    <a16:creationId xmlns:a16="http://schemas.microsoft.com/office/drawing/2014/main" id="{86A90DCE-BA6A-B459-EAB0-F666B8E8D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513" y="6312473"/>
                <a:ext cx="2326843" cy="529344"/>
              </a:xfrm>
              <a:prstGeom prst="rect">
                <a:avLst/>
              </a:prstGeom>
            </p:spPr>
          </p:pic>
        </p:grpSp>
      </p:grpSp>
      <p:sp>
        <p:nvSpPr>
          <p:cNvPr id="24" name="Tekstvak 23">
            <a:extLst>
              <a:ext uri="{FF2B5EF4-FFF2-40B4-BE49-F238E27FC236}">
                <a16:creationId xmlns:a16="http://schemas.microsoft.com/office/drawing/2014/main" id="{D4ACC05B-3CB4-76C8-FDAD-39E2D061AC1B}"/>
              </a:ext>
            </a:extLst>
          </p:cNvPr>
          <p:cNvSpPr txBox="1"/>
          <p:nvPr/>
        </p:nvSpPr>
        <p:spPr>
          <a:xfrm>
            <a:off x="7347133" y="2114219"/>
            <a:ext cx="4639008" cy="3693319"/>
          </a:xfrm>
          <a:prstGeom prst="rect">
            <a:avLst/>
          </a:prstGeom>
          <a:noFill/>
        </p:spPr>
        <p:txBody>
          <a:bodyPr wrap="square">
            <a:spAutoFit/>
          </a:bodyPr>
          <a:lstStyle/>
          <a:p>
            <a:r>
              <a:rPr lang="nl-NL" b="1" kern="0" dirty="0">
                <a:solidFill>
                  <a:schemeClr val="bg1"/>
                </a:solidFill>
                <a:latin typeface="Fira Sans" panose="020B0503050000020004" pitchFamily="34" charset="0"/>
              </a:rPr>
              <a:t>Duurzaamheid begint bij het gedrag van medewerkers.</a:t>
            </a:r>
          </a:p>
          <a:p>
            <a:endParaRPr lang="nl-NL" b="1" kern="0" dirty="0">
              <a:solidFill>
                <a:schemeClr val="bg1"/>
              </a:solidFill>
              <a:latin typeface="Fira Sans" panose="020B0503050000020004" pitchFamily="34" charset="0"/>
            </a:endParaRPr>
          </a:p>
          <a:p>
            <a:r>
              <a:rPr lang="nl-NL" b="1" kern="0" dirty="0">
                <a:solidFill>
                  <a:schemeClr val="bg1"/>
                </a:solidFill>
                <a:latin typeface="Fira Sans" panose="020B0503050000020004" pitchFamily="34" charset="0"/>
              </a:rPr>
              <a:t>Met een wagenpark van zo’n 70 vrachtwagens en een dito aantal chauffeurs op een personeelsbestand van iets meer dan 200, loont het dus om deze groep actief te betrekken bij de doelstellingen.</a:t>
            </a:r>
          </a:p>
          <a:p>
            <a:endParaRPr lang="nl-NL" b="1" kern="0" dirty="0">
              <a:solidFill>
                <a:schemeClr val="bg1"/>
              </a:solidFill>
              <a:latin typeface="Fira Sans" panose="020B0503050000020004" pitchFamily="34" charset="0"/>
            </a:endParaRPr>
          </a:p>
          <a:p>
            <a:r>
              <a:rPr lang="nl-NL" b="1" kern="0" dirty="0">
                <a:solidFill>
                  <a:schemeClr val="bg1"/>
                </a:solidFill>
                <a:latin typeface="Fira Sans" panose="020B0503050000020004" pitchFamily="34" charset="0"/>
              </a:rPr>
              <a:t>Dit doen we door actieve </a:t>
            </a:r>
            <a:r>
              <a:rPr lang="nl-NL" b="1" kern="0" dirty="0" err="1">
                <a:solidFill>
                  <a:schemeClr val="bg1"/>
                </a:solidFill>
                <a:latin typeface="Fira Sans" panose="020B0503050000020004" pitchFamily="34" charset="0"/>
              </a:rPr>
              <a:t>rijcoaching</a:t>
            </a:r>
            <a:r>
              <a:rPr lang="nl-NL" b="1" kern="0" dirty="0">
                <a:solidFill>
                  <a:schemeClr val="bg1"/>
                </a:solidFill>
                <a:latin typeface="Fira Sans" panose="020B0503050000020004" pitchFamily="34" charset="0"/>
              </a:rPr>
              <a:t>, wat geleid heeft tot zo’n 12% brandstofbesparing.</a:t>
            </a:r>
            <a:endParaRPr lang="nl-NL" kern="0" dirty="0">
              <a:solidFill>
                <a:schemeClr val="bg1"/>
              </a:solidFill>
              <a:latin typeface="Fira Sans" panose="020B0503050000020004" pitchFamily="34" charset="0"/>
            </a:endParaRPr>
          </a:p>
        </p:txBody>
      </p:sp>
    </p:spTree>
    <p:extLst>
      <p:ext uri="{BB962C8B-B14F-4D97-AF65-F5344CB8AC3E}">
        <p14:creationId xmlns:p14="http://schemas.microsoft.com/office/powerpoint/2010/main" val="116775304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629</Words>
  <Application>Microsoft Office PowerPoint</Application>
  <PresentationFormat>Breedbeeld</PresentationFormat>
  <Paragraphs>96</Paragraphs>
  <Slides>12</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vt:i4>
      </vt:variant>
    </vt:vector>
  </HeadingPairs>
  <TitlesOfParts>
    <vt:vector size="20" baseType="lpstr">
      <vt:lpstr>Arial</vt:lpstr>
      <vt:lpstr>Calibri</vt:lpstr>
      <vt:lpstr>Calibri Light</vt:lpstr>
      <vt:lpstr>Fira Sans</vt:lpstr>
      <vt:lpstr>Fira Sans Black</vt:lpstr>
      <vt:lpstr>Fira Sans ExtraBold</vt:lpstr>
      <vt:lpstr>Fira Sans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Maxime van der Graft</dc:creator>
  <cp:lastModifiedBy>Jeroen Joling</cp:lastModifiedBy>
  <cp:revision>11</cp:revision>
  <dcterms:created xsi:type="dcterms:W3CDTF">2023-03-07T14:22:04Z</dcterms:created>
  <dcterms:modified xsi:type="dcterms:W3CDTF">2023-05-08T13:39:28Z</dcterms:modified>
</cp:coreProperties>
</file>